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109"/>
  </p:notesMasterIdLst>
  <p:sldIdLst>
    <p:sldId id="256" r:id="rId3"/>
    <p:sldId id="257" r:id="rId4"/>
    <p:sldId id="258" r:id="rId5"/>
    <p:sldId id="259" r:id="rId6"/>
    <p:sldId id="260" r:id="rId7"/>
    <p:sldId id="262" r:id="rId8"/>
    <p:sldId id="263" r:id="rId9"/>
    <p:sldId id="264" r:id="rId10"/>
    <p:sldId id="265" r:id="rId11"/>
    <p:sldId id="266" r:id="rId12"/>
    <p:sldId id="270" r:id="rId13"/>
    <p:sldId id="271" r:id="rId14"/>
    <p:sldId id="267" r:id="rId15"/>
    <p:sldId id="269" r:id="rId16"/>
    <p:sldId id="272" r:id="rId17"/>
    <p:sldId id="268" r:id="rId18"/>
    <p:sldId id="274" r:id="rId19"/>
    <p:sldId id="275" r:id="rId20"/>
    <p:sldId id="276" r:id="rId21"/>
    <p:sldId id="277" r:id="rId22"/>
    <p:sldId id="278" r:id="rId23"/>
    <p:sldId id="279" r:id="rId24"/>
    <p:sldId id="280" r:id="rId25"/>
    <p:sldId id="284" r:id="rId26"/>
    <p:sldId id="283" r:id="rId27"/>
    <p:sldId id="282" r:id="rId28"/>
    <p:sldId id="285" r:id="rId29"/>
    <p:sldId id="286" r:id="rId30"/>
    <p:sldId id="287" r:id="rId31"/>
    <p:sldId id="288" r:id="rId32"/>
    <p:sldId id="289" r:id="rId33"/>
    <p:sldId id="290" r:id="rId34"/>
    <p:sldId id="291" r:id="rId35"/>
    <p:sldId id="292" r:id="rId36"/>
    <p:sldId id="293" r:id="rId37"/>
    <p:sldId id="295" r:id="rId38"/>
    <p:sldId id="296" r:id="rId39"/>
    <p:sldId id="297" r:id="rId40"/>
    <p:sldId id="298" r:id="rId41"/>
    <p:sldId id="299" r:id="rId42"/>
    <p:sldId id="300" r:id="rId43"/>
    <p:sldId id="301" r:id="rId44"/>
    <p:sldId id="303" r:id="rId45"/>
    <p:sldId id="302" r:id="rId46"/>
    <p:sldId id="304" r:id="rId47"/>
    <p:sldId id="305" r:id="rId48"/>
    <p:sldId id="306" r:id="rId49"/>
    <p:sldId id="307" r:id="rId50"/>
    <p:sldId id="308" r:id="rId51"/>
    <p:sldId id="309" r:id="rId52"/>
    <p:sldId id="310" r:id="rId53"/>
    <p:sldId id="311" r:id="rId54"/>
    <p:sldId id="313" r:id="rId55"/>
    <p:sldId id="317" r:id="rId56"/>
    <p:sldId id="369" r:id="rId57"/>
    <p:sldId id="318" r:id="rId58"/>
    <p:sldId id="319" r:id="rId59"/>
    <p:sldId id="320" r:id="rId60"/>
    <p:sldId id="321" r:id="rId61"/>
    <p:sldId id="322" r:id="rId62"/>
    <p:sldId id="323" r:id="rId63"/>
    <p:sldId id="327" r:id="rId64"/>
    <p:sldId id="324" r:id="rId65"/>
    <p:sldId id="325" r:id="rId66"/>
    <p:sldId id="326" r:id="rId67"/>
    <p:sldId id="371" r:id="rId68"/>
    <p:sldId id="328" r:id="rId69"/>
    <p:sldId id="329" r:id="rId70"/>
    <p:sldId id="330" r:id="rId71"/>
    <p:sldId id="332" r:id="rId72"/>
    <p:sldId id="333" r:id="rId73"/>
    <p:sldId id="335" r:id="rId74"/>
    <p:sldId id="334" r:id="rId75"/>
    <p:sldId id="336" r:id="rId76"/>
    <p:sldId id="337" r:id="rId77"/>
    <p:sldId id="338" r:id="rId78"/>
    <p:sldId id="370" r:id="rId79"/>
    <p:sldId id="374" r:id="rId80"/>
    <p:sldId id="373" r:id="rId81"/>
    <p:sldId id="339" r:id="rId82"/>
    <p:sldId id="340" r:id="rId83"/>
    <p:sldId id="342" r:id="rId84"/>
    <p:sldId id="343" r:id="rId85"/>
    <p:sldId id="345" r:id="rId86"/>
    <p:sldId id="372" r:id="rId87"/>
    <p:sldId id="346" r:id="rId88"/>
    <p:sldId id="348" r:id="rId89"/>
    <p:sldId id="375" r:id="rId90"/>
    <p:sldId id="349" r:id="rId91"/>
    <p:sldId id="350" r:id="rId92"/>
    <p:sldId id="351" r:id="rId93"/>
    <p:sldId id="352" r:id="rId94"/>
    <p:sldId id="353" r:id="rId95"/>
    <p:sldId id="354" r:id="rId96"/>
    <p:sldId id="355" r:id="rId97"/>
    <p:sldId id="356" r:id="rId98"/>
    <p:sldId id="357" r:id="rId99"/>
    <p:sldId id="358" r:id="rId100"/>
    <p:sldId id="359" r:id="rId101"/>
    <p:sldId id="360" r:id="rId102"/>
    <p:sldId id="361" r:id="rId103"/>
    <p:sldId id="363" r:id="rId104"/>
    <p:sldId id="364" r:id="rId105"/>
    <p:sldId id="365" r:id="rId106"/>
    <p:sldId id="366" r:id="rId107"/>
    <p:sldId id="368" r:id="rId10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60" autoAdjust="0"/>
  </p:normalViewPr>
  <p:slideViewPr>
    <p:cSldViewPr>
      <p:cViewPr varScale="1">
        <p:scale>
          <a:sx n="73" d="100"/>
          <a:sy n="73" d="100"/>
        </p:scale>
        <p:origin x="-1068" y="-102"/>
      </p:cViewPr>
      <p:guideLst>
        <p:guide orient="horz" pos="2160"/>
        <p:guide pos="2880"/>
      </p:guideLst>
    </p:cSldViewPr>
  </p:slideViewPr>
  <p:outlineViewPr>
    <p:cViewPr>
      <p:scale>
        <a:sx n="33" d="100"/>
        <a:sy n="33" d="100"/>
      </p:scale>
      <p:origin x="0" y="44718"/>
    </p:cViewPr>
  </p:outlineViewPr>
  <p:notesTextViewPr>
    <p:cViewPr>
      <p:scale>
        <a:sx n="100" d="100"/>
        <a:sy n="100" d="100"/>
      </p:scale>
      <p:origin x="0" y="0"/>
    </p:cViewPr>
  </p:notesTextViewPr>
  <p:sorterViewPr>
    <p:cViewPr>
      <p:scale>
        <a:sx n="66" d="100"/>
        <a:sy n="66" d="100"/>
      </p:scale>
      <p:origin x="0" y="129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slide" Target="slides/slide105.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notesMaster" Target="notesMasters/notesMaster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3A205C-1CE8-4900-B153-F64F374BCFD2}" type="datetimeFigureOut">
              <a:rPr lang="en-US" smtClean="0"/>
              <a:pPr/>
              <a:t>10/13/2011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254A2D-C17C-42A9-A3CA-C30E7E1D3B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39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C36664-8EF8-4E19-A206-7A20CA21C7F4}" type="slidenum">
              <a:rPr lang="en-US" smtClean="0"/>
              <a:pPr/>
              <a:t>32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254A2D-C17C-42A9-A3CA-C30E7E1D3BE9}" type="slidenum">
              <a:rPr lang="en-US" smtClean="0"/>
              <a:pPr/>
              <a:t>62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b="0" spc="600">
                <a:solidFill>
                  <a:schemeClr val="tx2"/>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r>
              <a:rPr lang="en-US" smtClean="0"/>
              <a:t>It’s All Games Now – Raph Koster</a:t>
            </a:r>
            <a:endParaRPr lang="en-US"/>
          </a:p>
        </p:txBody>
      </p:sp>
      <p:sp>
        <p:nvSpPr>
          <p:cNvPr id="6" name="Slide Number Placeholder 5"/>
          <p:cNvSpPr>
            <a:spLocks noGrp="1"/>
          </p:cNvSpPr>
          <p:nvPr>
            <p:ph type="sldNum" sz="quarter" idx="12"/>
          </p:nvPr>
        </p:nvSpPr>
        <p:spPr/>
        <p:txBody>
          <a:bodyPr/>
          <a:lstStyle/>
          <a:p>
            <a:fld id="{60780B01-2B6B-4032-8203-862D5627997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It’s All Games Now – </a:t>
            </a:r>
            <a:r>
              <a:rPr lang="en-US" dirty="0" err="1" smtClean="0"/>
              <a:t>Raph</a:t>
            </a:r>
            <a:r>
              <a:rPr lang="en-US" dirty="0" smtClean="0"/>
              <a:t> </a:t>
            </a:r>
            <a:r>
              <a:rPr lang="en-US" dirty="0" err="1" smtClean="0"/>
              <a:t>Koster</a:t>
            </a:r>
            <a:endParaRPr lang="en-US" dirty="0"/>
          </a:p>
        </p:txBody>
      </p:sp>
      <p:sp>
        <p:nvSpPr>
          <p:cNvPr id="6" name="Slide Number Placeholder 5"/>
          <p:cNvSpPr>
            <a:spLocks noGrp="1"/>
          </p:cNvSpPr>
          <p:nvPr>
            <p:ph type="sldNum" sz="quarter" idx="12"/>
          </p:nvPr>
        </p:nvSpPr>
        <p:spPr/>
        <p:txBody>
          <a:bodyPr/>
          <a:lstStyle/>
          <a:p>
            <a:fld id="{60780B01-2B6B-4032-8203-862D56279976}" type="slidenum">
              <a:rPr lang="en-US" smtClean="0"/>
              <a:pPr/>
              <a:t>‹#›</a:t>
            </a:fld>
            <a:endParaRPr lang="en-US"/>
          </a:p>
        </p:txBody>
      </p:sp>
      <p:pic>
        <p:nvPicPr>
          <p:cNvPr id="7" name="Picture 3"/>
          <p:cNvPicPr>
            <a:picLocks noChangeAspect="1" noChangeArrowheads="1"/>
          </p:cNvPicPr>
          <p:nvPr userDrawn="1"/>
        </p:nvPicPr>
        <p:blipFill>
          <a:blip r:embed="rId2">
            <a:duotone>
              <a:schemeClr val="bg2">
                <a:shade val="45000"/>
                <a:satMod val="135000"/>
              </a:schemeClr>
              <a:prstClr val="white"/>
            </a:duotone>
          </a:blip>
          <a:srcRect/>
          <a:stretch>
            <a:fillRect/>
          </a:stretch>
        </p:blipFill>
        <p:spPr bwMode="auto">
          <a:xfrm>
            <a:off x="457200" y="6358128"/>
            <a:ext cx="685800" cy="347472"/>
          </a:xfrm>
          <a:prstGeom prst="rect">
            <a:avLst/>
          </a:prstGeom>
          <a:noFill/>
          <a:ln w="9525">
            <a:noFill/>
            <a:miter lim="800000"/>
            <a:headEnd/>
            <a:tailEnd/>
          </a:ln>
          <a:effec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r>
              <a:rPr lang="en-US" dirty="0" smtClean="0"/>
              <a:t>It’s All Games Now – </a:t>
            </a:r>
            <a:r>
              <a:rPr lang="en-US" dirty="0" err="1" smtClean="0"/>
              <a:t>Raph</a:t>
            </a:r>
            <a:r>
              <a:rPr lang="en-US" dirty="0" smtClean="0"/>
              <a:t> </a:t>
            </a:r>
            <a:r>
              <a:rPr lang="en-US" dirty="0" err="1" smtClean="0"/>
              <a:t>Koster</a:t>
            </a:r>
            <a:endParaRPr lang="en-US" dirty="0" smtClean="0"/>
          </a:p>
        </p:txBody>
      </p:sp>
      <p:sp>
        <p:nvSpPr>
          <p:cNvPr id="6" name="Slide Number Placeholder 5"/>
          <p:cNvSpPr>
            <a:spLocks noGrp="1"/>
          </p:cNvSpPr>
          <p:nvPr>
            <p:ph type="sldNum" sz="quarter" idx="12"/>
          </p:nvPr>
        </p:nvSpPr>
        <p:spPr/>
        <p:txBody>
          <a:bodyPr/>
          <a:lstStyle/>
          <a:p>
            <a:fld id="{60780B01-2B6B-4032-8203-862D56279976}" type="slidenum">
              <a:rPr lang="en-US" smtClean="0"/>
              <a:pPr/>
              <a:t>‹#›</a:t>
            </a:fld>
            <a:endParaRPr lang="en-US"/>
          </a:p>
        </p:txBody>
      </p:sp>
      <p:pic>
        <p:nvPicPr>
          <p:cNvPr id="7" name="Picture 3"/>
          <p:cNvPicPr>
            <a:picLocks noChangeAspect="1" noChangeArrowheads="1"/>
          </p:cNvPicPr>
          <p:nvPr userDrawn="1"/>
        </p:nvPicPr>
        <p:blipFill>
          <a:blip r:embed="rId2">
            <a:duotone>
              <a:schemeClr val="bg2">
                <a:shade val="45000"/>
                <a:satMod val="135000"/>
              </a:schemeClr>
              <a:prstClr val="white"/>
            </a:duotone>
          </a:blip>
          <a:srcRect/>
          <a:stretch>
            <a:fillRect/>
          </a:stretch>
        </p:blipFill>
        <p:spPr bwMode="auto">
          <a:xfrm>
            <a:off x="457200" y="6358128"/>
            <a:ext cx="685800" cy="347472"/>
          </a:xfrm>
          <a:prstGeom prst="rect">
            <a:avLst/>
          </a:prstGeom>
          <a:noFill/>
          <a:ln w="9525">
            <a:noFill/>
            <a:miter lim="800000"/>
            <a:headEnd/>
            <a:tailEnd/>
          </a:ln>
          <a:effectLst/>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dirty="0" smtClean="0"/>
              <a:t>It’s All Games Now – </a:t>
            </a:r>
            <a:r>
              <a:rPr lang="en-US" dirty="0" err="1" smtClean="0"/>
              <a:t>Raph</a:t>
            </a:r>
            <a:r>
              <a:rPr lang="en-US" dirty="0" smtClean="0"/>
              <a:t> </a:t>
            </a:r>
            <a:r>
              <a:rPr lang="en-US" dirty="0" err="1" smtClean="0"/>
              <a:t>Koster</a:t>
            </a:r>
            <a:endParaRPr lang="en-US" dirty="0"/>
          </a:p>
        </p:txBody>
      </p:sp>
      <p:sp>
        <p:nvSpPr>
          <p:cNvPr id="6" name="Slide Number Placeholder 5"/>
          <p:cNvSpPr>
            <a:spLocks noGrp="1"/>
          </p:cNvSpPr>
          <p:nvPr>
            <p:ph type="sldNum" sz="quarter" idx="12"/>
          </p:nvPr>
        </p:nvSpPr>
        <p:spPr/>
        <p:txBody>
          <a:bodyPr/>
          <a:lstStyle/>
          <a:p>
            <a:fld id="{4E39009E-7EFC-46A6-A7FE-D37BFB22CA35}"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1828800" y="6356350"/>
            <a:ext cx="6858000" cy="365125"/>
          </a:xfrm>
        </p:spPr>
        <p:txBody>
          <a:bodyPr/>
          <a:lstStyle/>
          <a:p>
            <a:r>
              <a:rPr lang="en-US" dirty="0" smtClean="0"/>
              <a:t>It’s All Games Now – </a:t>
            </a:r>
            <a:r>
              <a:rPr lang="en-US" dirty="0" err="1" smtClean="0"/>
              <a:t>Raph</a:t>
            </a:r>
            <a:r>
              <a:rPr lang="en-US" dirty="0" smtClean="0"/>
              <a:t> </a:t>
            </a:r>
            <a:r>
              <a:rPr lang="en-US" dirty="0" err="1" smtClean="0"/>
              <a:t>Koster</a:t>
            </a:r>
            <a:endParaRPr lang="en-US" dirty="0" smtClean="0"/>
          </a:p>
        </p:txBody>
      </p:sp>
      <p:sp>
        <p:nvSpPr>
          <p:cNvPr id="6" name="Slide Number Placeholder 5"/>
          <p:cNvSpPr>
            <a:spLocks noGrp="1"/>
          </p:cNvSpPr>
          <p:nvPr>
            <p:ph type="sldNum" sz="quarter" idx="12"/>
          </p:nvPr>
        </p:nvSpPr>
        <p:spPr/>
        <p:txBody>
          <a:bodyPr/>
          <a:lstStyle/>
          <a:p>
            <a:fld id="{4E39009E-7EFC-46A6-A7FE-D37BFB22CA35}" type="slidenum">
              <a:rPr lang="en-US" smtClean="0"/>
              <a:pPr/>
              <a:t>‹#›</a:t>
            </a:fld>
            <a:endParaRPr lang="en-US"/>
          </a:p>
        </p:txBody>
      </p:sp>
      <p:pic>
        <p:nvPicPr>
          <p:cNvPr id="7" name="Picture 3"/>
          <p:cNvPicPr>
            <a:picLocks noChangeAspect="1" noChangeArrowheads="1"/>
          </p:cNvPicPr>
          <p:nvPr userDrawn="1"/>
        </p:nvPicPr>
        <p:blipFill>
          <a:blip r:embed="rId2">
            <a:duotone>
              <a:schemeClr val="bg2">
                <a:shade val="45000"/>
                <a:satMod val="135000"/>
              </a:schemeClr>
              <a:prstClr val="white"/>
            </a:duotone>
          </a:blip>
          <a:srcRect/>
          <a:stretch>
            <a:fillRect/>
          </a:stretch>
        </p:blipFill>
        <p:spPr bwMode="auto">
          <a:xfrm>
            <a:off x="1905000" y="6281928"/>
            <a:ext cx="685800" cy="3474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dirty="0" smtClean="0"/>
              <a:t>It’s All Games Now – </a:t>
            </a:r>
            <a:r>
              <a:rPr lang="en-US" dirty="0" err="1" smtClean="0"/>
              <a:t>Raph</a:t>
            </a:r>
            <a:r>
              <a:rPr lang="en-US" dirty="0" smtClean="0"/>
              <a:t> </a:t>
            </a:r>
            <a:r>
              <a:rPr lang="en-US" dirty="0" err="1" smtClean="0"/>
              <a:t>Koster</a:t>
            </a:r>
            <a:endParaRPr lang="en-US" dirty="0" smtClean="0"/>
          </a:p>
        </p:txBody>
      </p:sp>
      <p:sp>
        <p:nvSpPr>
          <p:cNvPr id="6" name="Slide Number Placeholder 5"/>
          <p:cNvSpPr>
            <a:spLocks noGrp="1"/>
          </p:cNvSpPr>
          <p:nvPr>
            <p:ph type="sldNum" sz="quarter" idx="12"/>
          </p:nvPr>
        </p:nvSpPr>
        <p:spPr/>
        <p:txBody>
          <a:bodyPr/>
          <a:lstStyle/>
          <a:p>
            <a:fld id="{4E39009E-7EFC-46A6-A7FE-D37BFB22CA3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dirty="0" smtClean="0"/>
              <a:t>It’s All Games Now – </a:t>
            </a:r>
            <a:r>
              <a:rPr lang="en-US" dirty="0" err="1" smtClean="0"/>
              <a:t>Raph</a:t>
            </a:r>
            <a:r>
              <a:rPr lang="en-US" dirty="0" smtClean="0"/>
              <a:t> </a:t>
            </a:r>
            <a:r>
              <a:rPr lang="en-US" dirty="0" err="1" smtClean="0"/>
              <a:t>Koster</a:t>
            </a:r>
            <a:endParaRPr lang="en-US" dirty="0" smtClean="0"/>
          </a:p>
        </p:txBody>
      </p:sp>
      <p:sp>
        <p:nvSpPr>
          <p:cNvPr id="7" name="Slide Number Placeholder 6"/>
          <p:cNvSpPr>
            <a:spLocks noGrp="1"/>
          </p:cNvSpPr>
          <p:nvPr>
            <p:ph type="sldNum" sz="quarter" idx="12"/>
          </p:nvPr>
        </p:nvSpPr>
        <p:spPr/>
        <p:txBody>
          <a:bodyPr/>
          <a:lstStyle/>
          <a:p>
            <a:fld id="{4E39009E-7EFC-46A6-A7FE-D37BFB22CA35}"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It’s All Games Now – Raph Koster</a:t>
            </a:r>
            <a:endParaRPr lang="en-US"/>
          </a:p>
        </p:txBody>
      </p:sp>
      <p:sp>
        <p:nvSpPr>
          <p:cNvPr id="9" name="Slide Number Placeholder 8"/>
          <p:cNvSpPr>
            <a:spLocks noGrp="1"/>
          </p:cNvSpPr>
          <p:nvPr>
            <p:ph type="sldNum" sz="quarter" idx="12"/>
          </p:nvPr>
        </p:nvSpPr>
        <p:spPr/>
        <p:txBody>
          <a:bodyPr/>
          <a:lstStyle/>
          <a:p>
            <a:fld id="{4E39009E-7EFC-46A6-A7FE-D37BFB22CA35}"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It’s All Games Now – Raph Koster</a:t>
            </a:r>
            <a:endParaRPr lang="en-US"/>
          </a:p>
        </p:txBody>
      </p:sp>
      <p:sp>
        <p:nvSpPr>
          <p:cNvPr id="5" name="Slide Number Placeholder 4"/>
          <p:cNvSpPr>
            <a:spLocks noGrp="1"/>
          </p:cNvSpPr>
          <p:nvPr>
            <p:ph type="sldNum" sz="quarter" idx="12"/>
          </p:nvPr>
        </p:nvSpPr>
        <p:spPr/>
        <p:txBody>
          <a:bodyPr/>
          <a:lstStyle/>
          <a:p>
            <a:fld id="{4E39009E-7EFC-46A6-A7FE-D37BFB22CA35}"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It’s All Games Now – Raph Koster</a:t>
            </a:r>
            <a:endParaRPr lang="en-US"/>
          </a:p>
        </p:txBody>
      </p:sp>
      <p:sp>
        <p:nvSpPr>
          <p:cNvPr id="4" name="Slide Number Placeholder 3"/>
          <p:cNvSpPr>
            <a:spLocks noGrp="1"/>
          </p:cNvSpPr>
          <p:nvPr>
            <p:ph type="sldNum" sz="quarter" idx="12"/>
          </p:nvPr>
        </p:nvSpPr>
        <p:spPr/>
        <p:txBody>
          <a:bodyPr/>
          <a:lstStyle/>
          <a:p>
            <a:fld id="{4E39009E-7EFC-46A6-A7FE-D37BFB22CA35}"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It’s All Games Now – Raph Koster</a:t>
            </a:r>
            <a:endParaRPr lang="en-US"/>
          </a:p>
        </p:txBody>
      </p:sp>
      <p:sp>
        <p:nvSpPr>
          <p:cNvPr id="7" name="Slide Number Placeholder 6"/>
          <p:cNvSpPr>
            <a:spLocks noGrp="1"/>
          </p:cNvSpPr>
          <p:nvPr>
            <p:ph type="sldNum" sz="quarter" idx="12"/>
          </p:nvPr>
        </p:nvSpPr>
        <p:spPr/>
        <p:txBody>
          <a:bodyPr/>
          <a:lstStyle/>
          <a:p>
            <a:fld id="{4E39009E-7EFC-46A6-A7FE-D37BFB22CA3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pc="3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It’s All Games Now – </a:t>
            </a:r>
            <a:r>
              <a:rPr lang="en-US" dirty="0" err="1" smtClean="0"/>
              <a:t>Raph</a:t>
            </a:r>
            <a:r>
              <a:rPr lang="en-US" dirty="0" smtClean="0"/>
              <a:t> </a:t>
            </a:r>
            <a:r>
              <a:rPr lang="en-US" dirty="0" err="1" smtClean="0"/>
              <a:t>Koster</a:t>
            </a:r>
            <a:endParaRPr lang="en-US" dirty="0"/>
          </a:p>
        </p:txBody>
      </p:sp>
      <p:sp>
        <p:nvSpPr>
          <p:cNvPr id="6" name="Slide Number Placeholder 5"/>
          <p:cNvSpPr>
            <a:spLocks noGrp="1"/>
          </p:cNvSpPr>
          <p:nvPr>
            <p:ph type="sldNum" sz="quarter" idx="12"/>
          </p:nvPr>
        </p:nvSpPr>
        <p:spPr/>
        <p:txBody>
          <a:bodyPr/>
          <a:lstStyle/>
          <a:p>
            <a:fld id="{60780B01-2B6B-4032-8203-862D56279976}" type="slidenum">
              <a:rPr lang="en-US" smtClean="0"/>
              <a:pPr/>
              <a:t>‹#›</a:t>
            </a:fld>
            <a:endParaRPr lang="en-US" dirty="0"/>
          </a:p>
        </p:txBody>
      </p:sp>
      <p:pic>
        <p:nvPicPr>
          <p:cNvPr id="8" name="Picture 3"/>
          <p:cNvPicPr>
            <a:picLocks noChangeAspect="1" noChangeArrowheads="1"/>
          </p:cNvPicPr>
          <p:nvPr userDrawn="1"/>
        </p:nvPicPr>
        <p:blipFill>
          <a:blip r:embed="rId2">
            <a:duotone>
              <a:schemeClr val="bg2">
                <a:shade val="45000"/>
                <a:satMod val="135000"/>
              </a:schemeClr>
              <a:prstClr val="white"/>
            </a:duotone>
          </a:blip>
          <a:srcRect/>
          <a:stretch>
            <a:fillRect/>
          </a:stretch>
        </p:blipFill>
        <p:spPr bwMode="auto">
          <a:xfrm>
            <a:off x="457200" y="6358128"/>
            <a:ext cx="685800" cy="347472"/>
          </a:xfrm>
          <a:prstGeom prst="rect">
            <a:avLst/>
          </a:prstGeom>
          <a:noFill/>
          <a:ln w="9525">
            <a:noFill/>
            <a:miter lim="800000"/>
            <a:headEnd/>
            <a:tailEnd/>
          </a:ln>
          <a:effectLst/>
        </p:spPr>
      </p:pic>
      <p:sp>
        <p:nvSpPr>
          <p:cNvPr id="9" name="Donut 8"/>
          <p:cNvSpPr/>
          <p:nvPr userDrawn="1"/>
        </p:nvSpPr>
        <p:spPr>
          <a:xfrm>
            <a:off x="4446588" y="1371600"/>
            <a:ext cx="228600" cy="228600"/>
          </a:xfrm>
          <a:prstGeom prst="donut">
            <a:avLst/>
          </a:prstGeom>
          <a:no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cxnSp>
        <p:nvCxnSpPr>
          <p:cNvPr id="10" name="Straight Connector 9"/>
          <p:cNvCxnSpPr/>
          <p:nvPr userDrawn="1"/>
        </p:nvCxnSpPr>
        <p:spPr>
          <a:xfrm rot="10800000">
            <a:off x="2566988" y="1487488"/>
            <a:ext cx="17526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10800000">
            <a:off x="4800600" y="1484313"/>
            <a:ext cx="17526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It’s All Games Now – Raph Koster</a:t>
            </a:r>
            <a:endParaRPr lang="en-US"/>
          </a:p>
        </p:txBody>
      </p:sp>
      <p:sp>
        <p:nvSpPr>
          <p:cNvPr id="7" name="Slide Number Placeholder 6"/>
          <p:cNvSpPr>
            <a:spLocks noGrp="1"/>
          </p:cNvSpPr>
          <p:nvPr>
            <p:ph type="sldNum" sz="quarter" idx="12"/>
          </p:nvPr>
        </p:nvSpPr>
        <p:spPr/>
        <p:txBody>
          <a:bodyPr/>
          <a:lstStyle/>
          <a:p>
            <a:fld id="{4E39009E-7EFC-46A6-A7FE-D37BFB22CA35}"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It’s All Games Now – Raph Koster</a:t>
            </a:r>
            <a:endParaRPr lang="en-US"/>
          </a:p>
        </p:txBody>
      </p:sp>
      <p:sp>
        <p:nvSpPr>
          <p:cNvPr id="6" name="Slide Number Placeholder 5"/>
          <p:cNvSpPr>
            <a:spLocks noGrp="1"/>
          </p:cNvSpPr>
          <p:nvPr>
            <p:ph type="sldNum" sz="quarter" idx="12"/>
          </p:nvPr>
        </p:nvSpPr>
        <p:spPr/>
        <p:txBody>
          <a:bodyPr/>
          <a:lstStyle/>
          <a:p>
            <a:fld id="{4E39009E-7EFC-46A6-A7FE-D37BFB22CA3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It’s All Games Now – Raph Koster</a:t>
            </a:r>
            <a:endParaRPr lang="en-US"/>
          </a:p>
        </p:txBody>
      </p:sp>
      <p:sp>
        <p:nvSpPr>
          <p:cNvPr id="6" name="Slide Number Placeholder 5"/>
          <p:cNvSpPr>
            <a:spLocks noGrp="1"/>
          </p:cNvSpPr>
          <p:nvPr>
            <p:ph type="sldNum" sz="quarter" idx="12"/>
          </p:nvPr>
        </p:nvSpPr>
        <p:spPr/>
        <p:txBody>
          <a:bodyPr/>
          <a:lstStyle/>
          <a:p>
            <a:fld id="{4E39009E-7EFC-46A6-A7FE-D37BFB22CA3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dirty="0" smtClean="0"/>
              <a:t>It’s All Games Now – </a:t>
            </a:r>
            <a:r>
              <a:rPr lang="en-US" dirty="0" err="1" smtClean="0"/>
              <a:t>Raph</a:t>
            </a:r>
            <a:r>
              <a:rPr lang="en-US" dirty="0" smtClean="0"/>
              <a:t> </a:t>
            </a:r>
            <a:r>
              <a:rPr lang="en-US" dirty="0" err="1" smtClean="0"/>
              <a:t>Koster</a:t>
            </a:r>
            <a:endParaRPr lang="en-US" dirty="0"/>
          </a:p>
        </p:txBody>
      </p:sp>
      <p:sp>
        <p:nvSpPr>
          <p:cNvPr id="6" name="Slide Number Placeholder 5"/>
          <p:cNvSpPr>
            <a:spLocks noGrp="1"/>
          </p:cNvSpPr>
          <p:nvPr>
            <p:ph type="sldNum" sz="quarter" idx="12"/>
          </p:nvPr>
        </p:nvSpPr>
        <p:spPr/>
        <p:txBody>
          <a:bodyPr/>
          <a:lstStyle/>
          <a:p>
            <a:fld id="{60780B01-2B6B-4032-8203-862D56279976}" type="slidenum">
              <a:rPr lang="en-US" smtClean="0"/>
              <a:pPr/>
              <a:t>‹#›</a:t>
            </a:fld>
            <a:endParaRPr lang="en-US"/>
          </a:p>
        </p:txBody>
      </p:sp>
      <p:pic>
        <p:nvPicPr>
          <p:cNvPr id="7" name="Picture 3"/>
          <p:cNvPicPr>
            <a:picLocks noChangeAspect="1" noChangeArrowheads="1"/>
          </p:cNvPicPr>
          <p:nvPr userDrawn="1"/>
        </p:nvPicPr>
        <p:blipFill>
          <a:blip r:embed="rId2">
            <a:duotone>
              <a:schemeClr val="bg2">
                <a:shade val="45000"/>
                <a:satMod val="135000"/>
              </a:schemeClr>
              <a:prstClr val="white"/>
            </a:duotone>
          </a:blip>
          <a:srcRect/>
          <a:stretch>
            <a:fillRect/>
          </a:stretch>
        </p:blipFill>
        <p:spPr bwMode="auto">
          <a:xfrm>
            <a:off x="457200" y="6358128"/>
            <a:ext cx="685800" cy="347472"/>
          </a:xfrm>
          <a:prstGeom prst="rect">
            <a:avLst/>
          </a:prstGeom>
          <a:noFill/>
          <a:ln w="9525">
            <a:noFill/>
            <a:miter lim="800000"/>
            <a:headEnd/>
            <a:tailEnd/>
          </a:ln>
          <a:effectLst/>
        </p:spPr>
      </p:pic>
      <p:sp>
        <p:nvSpPr>
          <p:cNvPr id="8" name="Donut 7"/>
          <p:cNvSpPr/>
          <p:nvPr userDrawn="1"/>
        </p:nvSpPr>
        <p:spPr>
          <a:xfrm>
            <a:off x="609600" y="4267200"/>
            <a:ext cx="228600" cy="228600"/>
          </a:xfrm>
          <a:prstGeom prst="donut">
            <a:avLst/>
          </a:prstGeom>
          <a:no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cxnSp>
        <p:nvCxnSpPr>
          <p:cNvPr id="10" name="Straight Connector 9"/>
          <p:cNvCxnSpPr/>
          <p:nvPr userDrawn="1"/>
        </p:nvCxnSpPr>
        <p:spPr>
          <a:xfrm rot="10800000">
            <a:off x="990600" y="4418012"/>
            <a:ext cx="73152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dirty="0" smtClean="0"/>
              <a:t>It’s All Games Now – </a:t>
            </a:r>
            <a:r>
              <a:rPr lang="en-US" dirty="0" err="1" smtClean="0"/>
              <a:t>Raph</a:t>
            </a:r>
            <a:r>
              <a:rPr lang="en-US" dirty="0" smtClean="0"/>
              <a:t> </a:t>
            </a:r>
            <a:r>
              <a:rPr lang="en-US" dirty="0" err="1" smtClean="0"/>
              <a:t>Koster</a:t>
            </a:r>
            <a:endParaRPr lang="en-US" dirty="0" smtClean="0"/>
          </a:p>
        </p:txBody>
      </p:sp>
      <p:sp>
        <p:nvSpPr>
          <p:cNvPr id="7" name="Slide Number Placeholder 6"/>
          <p:cNvSpPr>
            <a:spLocks noGrp="1"/>
          </p:cNvSpPr>
          <p:nvPr>
            <p:ph type="sldNum" sz="quarter" idx="12"/>
          </p:nvPr>
        </p:nvSpPr>
        <p:spPr/>
        <p:txBody>
          <a:bodyPr/>
          <a:lstStyle/>
          <a:p>
            <a:fld id="{60780B01-2B6B-4032-8203-862D56279976}" type="slidenum">
              <a:rPr lang="en-US" smtClean="0"/>
              <a:pPr/>
              <a:t>‹#›</a:t>
            </a:fld>
            <a:endParaRPr lang="en-US"/>
          </a:p>
        </p:txBody>
      </p:sp>
      <p:pic>
        <p:nvPicPr>
          <p:cNvPr id="8" name="Picture 3"/>
          <p:cNvPicPr>
            <a:picLocks noChangeAspect="1" noChangeArrowheads="1"/>
          </p:cNvPicPr>
          <p:nvPr userDrawn="1"/>
        </p:nvPicPr>
        <p:blipFill>
          <a:blip r:embed="rId2">
            <a:duotone>
              <a:schemeClr val="bg2">
                <a:shade val="45000"/>
                <a:satMod val="135000"/>
              </a:schemeClr>
              <a:prstClr val="white"/>
            </a:duotone>
          </a:blip>
          <a:srcRect/>
          <a:stretch>
            <a:fillRect/>
          </a:stretch>
        </p:blipFill>
        <p:spPr bwMode="auto">
          <a:xfrm>
            <a:off x="457200" y="6358128"/>
            <a:ext cx="685800" cy="347472"/>
          </a:xfrm>
          <a:prstGeom prst="rect">
            <a:avLst/>
          </a:prstGeom>
          <a:noFill/>
          <a:ln w="9525">
            <a:noFill/>
            <a:miter lim="800000"/>
            <a:headEnd/>
            <a:tailEnd/>
          </a:ln>
          <a:effectLst/>
        </p:spPr>
      </p:pic>
      <p:sp>
        <p:nvSpPr>
          <p:cNvPr id="9" name="Donut 8"/>
          <p:cNvSpPr/>
          <p:nvPr userDrawn="1"/>
        </p:nvSpPr>
        <p:spPr>
          <a:xfrm>
            <a:off x="4446588" y="1371600"/>
            <a:ext cx="228600" cy="228600"/>
          </a:xfrm>
          <a:prstGeom prst="donut">
            <a:avLst/>
          </a:prstGeom>
          <a:no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cxnSp>
        <p:nvCxnSpPr>
          <p:cNvPr id="10" name="Straight Connector 9"/>
          <p:cNvCxnSpPr/>
          <p:nvPr userDrawn="1"/>
        </p:nvCxnSpPr>
        <p:spPr>
          <a:xfrm rot="10800000">
            <a:off x="2566988" y="1487488"/>
            <a:ext cx="17526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10800000">
            <a:off x="4800600" y="1484313"/>
            <a:ext cx="17526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dirty="0" smtClean="0"/>
              <a:t>It’s All Games Now – </a:t>
            </a:r>
            <a:r>
              <a:rPr lang="en-US" dirty="0" err="1" smtClean="0"/>
              <a:t>Raph</a:t>
            </a:r>
            <a:r>
              <a:rPr lang="en-US" dirty="0" smtClean="0"/>
              <a:t> </a:t>
            </a:r>
            <a:r>
              <a:rPr lang="en-US" dirty="0" err="1" smtClean="0"/>
              <a:t>Koster</a:t>
            </a:r>
            <a:endParaRPr lang="en-US" dirty="0" smtClean="0"/>
          </a:p>
        </p:txBody>
      </p:sp>
      <p:sp>
        <p:nvSpPr>
          <p:cNvPr id="9" name="Slide Number Placeholder 8"/>
          <p:cNvSpPr>
            <a:spLocks noGrp="1"/>
          </p:cNvSpPr>
          <p:nvPr>
            <p:ph type="sldNum" sz="quarter" idx="12"/>
          </p:nvPr>
        </p:nvSpPr>
        <p:spPr/>
        <p:txBody>
          <a:bodyPr/>
          <a:lstStyle/>
          <a:p>
            <a:fld id="{60780B01-2B6B-4032-8203-862D56279976}" type="slidenum">
              <a:rPr lang="en-US" smtClean="0"/>
              <a:pPr/>
              <a:t>‹#›</a:t>
            </a:fld>
            <a:endParaRPr lang="en-US"/>
          </a:p>
        </p:txBody>
      </p:sp>
      <p:pic>
        <p:nvPicPr>
          <p:cNvPr id="10" name="Picture 3"/>
          <p:cNvPicPr>
            <a:picLocks noChangeAspect="1" noChangeArrowheads="1"/>
          </p:cNvPicPr>
          <p:nvPr userDrawn="1"/>
        </p:nvPicPr>
        <p:blipFill>
          <a:blip r:embed="rId2">
            <a:duotone>
              <a:schemeClr val="bg2">
                <a:shade val="45000"/>
                <a:satMod val="135000"/>
              </a:schemeClr>
              <a:prstClr val="white"/>
            </a:duotone>
          </a:blip>
          <a:srcRect/>
          <a:stretch>
            <a:fillRect/>
          </a:stretch>
        </p:blipFill>
        <p:spPr bwMode="auto">
          <a:xfrm>
            <a:off x="457200" y="6358128"/>
            <a:ext cx="685800" cy="347472"/>
          </a:xfrm>
          <a:prstGeom prst="rect">
            <a:avLst/>
          </a:prstGeom>
          <a:noFill/>
          <a:ln w="9525">
            <a:noFill/>
            <a:miter lim="800000"/>
            <a:headEnd/>
            <a:tailEnd/>
          </a:ln>
          <a:effectLst/>
        </p:spPr>
      </p:pic>
      <p:sp>
        <p:nvSpPr>
          <p:cNvPr id="11" name="Donut 10"/>
          <p:cNvSpPr/>
          <p:nvPr userDrawn="1"/>
        </p:nvSpPr>
        <p:spPr>
          <a:xfrm>
            <a:off x="4446588" y="1371600"/>
            <a:ext cx="228600" cy="228600"/>
          </a:xfrm>
          <a:prstGeom prst="donut">
            <a:avLst/>
          </a:prstGeom>
          <a:no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cxnSp>
        <p:nvCxnSpPr>
          <p:cNvPr id="12" name="Straight Connector 11"/>
          <p:cNvCxnSpPr/>
          <p:nvPr userDrawn="1"/>
        </p:nvCxnSpPr>
        <p:spPr>
          <a:xfrm rot="10800000">
            <a:off x="2566988" y="1487488"/>
            <a:ext cx="17526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rot="10800000">
            <a:off x="4800600" y="1484313"/>
            <a:ext cx="17526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smtClean="0"/>
              <a:t>It’s All Games Now – </a:t>
            </a:r>
            <a:r>
              <a:rPr lang="en-US" dirty="0" err="1" smtClean="0"/>
              <a:t>Raph</a:t>
            </a:r>
            <a:r>
              <a:rPr lang="en-US" dirty="0" smtClean="0"/>
              <a:t> </a:t>
            </a:r>
            <a:r>
              <a:rPr lang="en-US" dirty="0" err="1" smtClean="0"/>
              <a:t>Koster</a:t>
            </a:r>
            <a:endParaRPr lang="en-US" dirty="0" smtClean="0"/>
          </a:p>
        </p:txBody>
      </p:sp>
      <p:sp>
        <p:nvSpPr>
          <p:cNvPr id="5" name="Slide Number Placeholder 4"/>
          <p:cNvSpPr>
            <a:spLocks noGrp="1"/>
          </p:cNvSpPr>
          <p:nvPr>
            <p:ph type="sldNum" sz="quarter" idx="12"/>
          </p:nvPr>
        </p:nvSpPr>
        <p:spPr/>
        <p:txBody>
          <a:bodyPr/>
          <a:lstStyle/>
          <a:p>
            <a:fld id="{60780B01-2B6B-4032-8203-862D56279976}" type="slidenum">
              <a:rPr lang="en-US" smtClean="0"/>
              <a:pPr/>
              <a:t>‹#›</a:t>
            </a:fld>
            <a:endParaRPr lang="en-US"/>
          </a:p>
        </p:txBody>
      </p:sp>
      <p:pic>
        <p:nvPicPr>
          <p:cNvPr id="6" name="Picture 3"/>
          <p:cNvPicPr>
            <a:picLocks noChangeAspect="1" noChangeArrowheads="1"/>
          </p:cNvPicPr>
          <p:nvPr userDrawn="1"/>
        </p:nvPicPr>
        <p:blipFill>
          <a:blip r:embed="rId2">
            <a:duotone>
              <a:schemeClr val="bg2">
                <a:shade val="45000"/>
                <a:satMod val="135000"/>
              </a:schemeClr>
              <a:prstClr val="white"/>
            </a:duotone>
          </a:blip>
          <a:srcRect/>
          <a:stretch>
            <a:fillRect/>
          </a:stretch>
        </p:blipFill>
        <p:spPr bwMode="auto">
          <a:xfrm>
            <a:off x="457200" y="6358128"/>
            <a:ext cx="685800" cy="347472"/>
          </a:xfrm>
          <a:prstGeom prst="rect">
            <a:avLst/>
          </a:prstGeom>
          <a:noFill/>
          <a:ln w="9525">
            <a:noFill/>
            <a:miter lim="800000"/>
            <a:headEnd/>
            <a:tailEnd/>
          </a:ln>
          <a:effectLst/>
        </p:spPr>
      </p:pic>
      <p:sp>
        <p:nvSpPr>
          <p:cNvPr id="7" name="Donut 6"/>
          <p:cNvSpPr/>
          <p:nvPr userDrawn="1"/>
        </p:nvSpPr>
        <p:spPr>
          <a:xfrm>
            <a:off x="4446588" y="1371600"/>
            <a:ext cx="228600" cy="228600"/>
          </a:xfrm>
          <a:prstGeom prst="donut">
            <a:avLst/>
          </a:prstGeom>
          <a:no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cxnSp>
        <p:nvCxnSpPr>
          <p:cNvPr id="8" name="Straight Connector 7"/>
          <p:cNvCxnSpPr/>
          <p:nvPr userDrawn="1"/>
        </p:nvCxnSpPr>
        <p:spPr>
          <a:xfrm rot="10800000">
            <a:off x="2566988" y="1487488"/>
            <a:ext cx="17526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rot="10800000">
            <a:off x="4800600" y="1484313"/>
            <a:ext cx="17526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It’s All Games Now – </a:t>
            </a:r>
            <a:r>
              <a:rPr lang="en-US" dirty="0" err="1" smtClean="0"/>
              <a:t>Raph</a:t>
            </a:r>
            <a:r>
              <a:rPr lang="en-US" dirty="0" smtClean="0"/>
              <a:t> </a:t>
            </a:r>
            <a:r>
              <a:rPr lang="en-US" dirty="0" err="1" smtClean="0"/>
              <a:t>Koster</a:t>
            </a:r>
            <a:endParaRPr lang="en-US" dirty="0"/>
          </a:p>
        </p:txBody>
      </p:sp>
      <p:sp>
        <p:nvSpPr>
          <p:cNvPr id="4" name="Slide Number Placeholder 3"/>
          <p:cNvSpPr>
            <a:spLocks noGrp="1"/>
          </p:cNvSpPr>
          <p:nvPr>
            <p:ph type="sldNum" sz="quarter" idx="12"/>
          </p:nvPr>
        </p:nvSpPr>
        <p:spPr/>
        <p:txBody>
          <a:bodyPr/>
          <a:lstStyle/>
          <a:p>
            <a:fld id="{60780B01-2B6B-4032-8203-862D56279976}" type="slidenum">
              <a:rPr lang="en-US" smtClean="0"/>
              <a:pPr/>
              <a:t>‹#›</a:t>
            </a:fld>
            <a:endParaRPr lang="en-US"/>
          </a:p>
        </p:txBody>
      </p:sp>
      <p:pic>
        <p:nvPicPr>
          <p:cNvPr id="5" name="Picture 3"/>
          <p:cNvPicPr>
            <a:picLocks noChangeAspect="1" noChangeArrowheads="1"/>
          </p:cNvPicPr>
          <p:nvPr userDrawn="1"/>
        </p:nvPicPr>
        <p:blipFill>
          <a:blip r:embed="rId2">
            <a:duotone>
              <a:schemeClr val="bg2">
                <a:shade val="45000"/>
                <a:satMod val="135000"/>
              </a:schemeClr>
              <a:prstClr val="white"/>
            </a:duotone>
          </a:blip>
          <a:srcRect/>
          <a:stretch>
            <a:fillRect/>
          </a:stretch>
        </p:blipFill>
        <p:spPr bwMode="auto">
          <a:xfrm>
            <a:off x="457200" y="6358128"/>
            <a:ext cx="685800" cy="347472"/>
          </a:xfrm>
          <a:prstGeom prst="rect">
            <a:avLst/>
          </a:prstGeom>
          <a:noFill/>
          <a:ln w="9525">
            <a:noFill/>
            <a:miter lim="800000"/>
            <a:headEnd/>
            <a:tailEnd/>
          </a:ln>
          <a:effectLst/>
        </p:spPr>
      </p:pic>
      <p:sp>
        <p:nvSpPr>
          <p:cNvPr id="6" name="Donut 5"/>
          <p:cNvSpPr/>
          <p:nvPr userDrawn="1"/>
        </p:nvSpPr>
        <p:spPr>
          <a:xfrm>
            <a:off x="4446588" y="457200"/>
            <a:ext cx="228600" cy="228600"/>
          </a:xfrm>
          <a:prstGeom prst="donut">
            <a:avLst/>
          </a:prstGeom>
          <a:no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cxnSp>
        <p:nvCxnSpPr>
          <p:cNvPr id="7" name="Straight Connector 6"/>
          <p:cNvCxnSpPr/>
          <p:nvPr userDrawn="1"/>
        </p:nvCxnSpPr>
        <p:spPr>
          <a:xfrm rot="10800000">
            <a:off x="2566988" y="573088"/>
            <a:ext cx="17526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rot="10800000">
            <a:off x="4800600" y="569913"/>
            <a:ext cx="17526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onut 8"/>
          <p:cNvSpPr/>
          <p:nvPr userDrawn="1"/>
        </p:nvSpPr>
        <p:spPr>
          <a:xfrm>
            <a:off x="4446588" y="6172200"/>
            <a:ext cx="228600" cy="228600"/>
          </a:xfrm>
          <a:prstGeom prst="donut">
            <a:avLst/>
          </a:prstGeom>
          <a:no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cxnSp>
        <p:nvCxnSpPr>
          <p:cNvPr id="10" name="Straight Connector 9"/>
          <p:cNvCxnSpPr/>
          <p:nvPr userDrawn="1"/>
        </p:nvCxnSpPr>
        <p:spPr>
          <a:xfrm rot="10800000">
            <a:off x="2566988" y="6288088"/>
            <a:ext cx="17526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10800000">
            <a:off x="4800600" y="6284913"/>
            <a:ext cx="17526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152400" y="762000"/>
            <a:ext cx="8610600" cy="369332"/>
          </a:xfrm>
          <a:prstGeom prst="rect">
            <a:avLst/>
          </a:prstGeom>
          <a:noFill/>
        </p:spPr>
        <p:txBody>
          <a:bodyPr wrap="square" rtlCol="0">
            <a:spAutoFit/>
          </a:bodyPr>
          <a:lstStyle/>
          <a:p>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3" name="Picture 9" descr="book page2"/>
          <p:cNvPicPr>
            <a:picLocks noChangeAspect="1" noChangeArrowheads="1"/>
          </p:cNvPicPr>
          <p:nvPr userDrawn="1"/>
        </p:nvPicPr>
        <p:blipFill>
          <a:blip r:embed="rId2"/>
          <a:srcRect b="34752"/>
          <a:stretch>
            <a:fillRect/>
          </a:stretch>
        </p:blipFill>
        <p:spPr bwMode="auto">
          <a:xfrm>
            <a:off x="-152400" y="-152400"/>
            <a:ext cx="9448800" cy="7010400"/>
          </a:xfrm>
          <a:prstGeom prst="rect">
            <a:avLst/>
          </a:prstGeom>
          <a:noFill/>
        </p:spPr>
      </p:pic>
      <p:sp>
        <p:nvSpPr>
          <p:cNvPr id="2" name="Title 1"/>
          <p:cNvSpPr>
            <a:spLocks noGrp="1"/>
          </p:cNvSpPr>
          <p:nvPr>
            <p:ph type="title"/>
          </p:nvPr>
        </p:nvSpPr>
        <p:spPr>
          <a:xfrm>
            <a:off x="3886200" y="685800"/>
            <a:ext cx="4419599" cy="2133600"/>
          </a:xfrm>
        </p:spPr>
        <p:txBody>
          <a:bodyPr anchor="t">
            <a:noAutofit/>
          </a:bodyPr>
          <a:lstStyle>
            <a:lvl1pPr algn="r">
              <a:defRPr sz="3600" b="1" spc="0">
                <a:ln>
                  <a:solidFill>
                    <a:schemeClr val="tx1">
                      <a:alpha val="25000"/>
                    </a:schemeClr>
                  </a:solidFill>
                </a:ln>
                <a:solidFill>
                  <a:srgbClr val="C00000"/>
                </a:solidFill>
                <a:latin typeface="Old English Text MT" pitchFamily="66" charset="0"/>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533400" y="3352800"/>
            <a:ext cx="2057399" cy="2773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762000" y="381000"/>
            <a:ext cx="2895600" cy="365125"/>
          </a:xfrm>
        </p:spPr>
        <p:txBody>
          <a:bodyPr/>
          <a:lstStyle>
            <a:lvl1pPr algn="l">
              <a:defRPr>
                <a:solidFill>
                  <a:schemeClr val="bg2">
                    <a:lumMod val="25000"/>
                  </a:schemeClr>
                </a:solidFill>
                <a:latin typeface="Poor Richard" pitchFamily="18" charset="0"/>
              </a:defRPr>
            </a:lvl1pPr>
          </a:lstStyle>
          <a:p>
            <a:r>
              <a:rPr lang="en-US" smtClean="0"/>
              <a:t>It’s All Games Now – Raph Koster</a:t>
            </a:r>
            <a:endParaRPr lang="en-US" dirty="0"/>
          </a:p>
        </p:txBody>
      </p:sp>
      <p:sp>
        <p:nvSpPr>
          <p:cNvPr id="7" name="Slide Number Placeholder 6"/>
          <p:cNvSpPr>
            <a:spLocks noGrp="1"/>
          </p:cNvSpPr>
          <p:nvPr>
            <p:ph type="sldNum" sz="quarter" idx="12"/>
          </p:nvPr>
        </p:nvSpPr>
        <p:spPr>
          <a:xfrm>
            <a:off x="7772400" y="381000"/>
            <a:ext cx="533400" cy="365125"/>
          </a:xfrm>
        </p:spPr>
        <p:txBody>
          <a:bodyPr/>
          <a:lstStyle>
            <a:lvl1pPr>
              <a:defRPr>
                <a:solidFill>
                  <a:schemeClr val="bg2">
                    <a:lumMod val="25000"/>
                  </a:schemeClr>
                </a:solidFill>
                <a:latin typeface="Old English Text MT" pitchFamily="66" charset="0"/>
              </a:defRPr>
            </a:lvl1pPr>
          </a:lstStyle>
          <a:p>
            <a:fld id="{60780B01-2B6B-4032-8203-862D56279976}" type="slidenum">
              <a:rPr lang="en-US" smtClean="0"/>
              <a:pPr/>
              <a:t>‹#›</a:t>
            </a:fld>
            <a:endParaRPr lang="en-US" dirty="0"/>
          </a:p>
        </p:txBody>
      </p:sp>
      <p:pic>
        <p:nvPicPr>
          <p:cNvPr id="10" name="Picture 8" descr="ivybrace"/>
          <p:cNvPicPr>
            <a:picLocks noChangeAspect="1" noChangeArrowheads="1"/>
          </p:cNvPicPr>
          <p:nvPr userDrawn="1"/>
        </p:nvPicPr>
        <p:blipFill>
          <a:blip r:embed="rId3"/>
          <a:srcRect/>
          <a:stretch>
            <a:fillRect/>
          </a:stretch>
        </p:blipFill>
        <p:spPr bwMode="auto">
          <a:xfrm>
            <a:off x="838200" y="685800"/>
            <a:ext cx="3048000" cy="2628900"/>
          </a:xfrm>
          <a:prstGeom prst="rect">
            <a:avLst/>
          </a:prstGeom>
          <a:noFill/>
        </p:spPr>
      </p:pic>
      <p:pic>
        <p:nvPicPr>
          <p:cNvPr id="11" name="Picture 10" descr="ivybrace"/>
          <p:cNvPicPr>
            <a:picLocks noChangeAspect="1" noChangeArrowheads="1"/>
          </p:cNvPicPr>
          <p:nvPr userDrawn="1"/>
        </p:nvPicPr>
        <p:blipFill>
          <a:blip r:embed="rId4"/>
          <a:srcRect/>
          <a:stretch>
            <a:fillRect/>
          </a:stretch>
        </p:blipFill>
        <p:spPr bwMode="auto">
          <a:xfrm>
            <a:off x="5257800" y="4191000"/>
            <a:ext cx="3048000" cy="2628900"/>
          </a:xfrm>
          <a:prstGeom prst="rect">
            <a:avLst/>
          </a:prstGeom>
          <a:noFill/>
        </p:spPr>
      </p:pic>
      <p:sp>
        <p:nvSpPr>
          <p:cNvPr id="3" name="Content Placeholder 2"/>
          <p:cNvSpPr>
            <a:spLocks noGrp="1"/>
          </p:cNvSpPr>
          <p:nvPr>
            <p:ph idx="1" hasCustomPrompt="1"/>
          </p:nvPr>
        </p:nvSpPr>
        <p:spPr>
          <a:xfrm>
            <a:off x="1447800" y="2362199"/>
            <a:ext cx="6477000" cy="3276601"/>
          </a:xfrm>
        </p:spPr>
        <p:txBody>
          <a:bodyPr/>
          <a:lstStyle>
            <a:lvl1pPr>
              <a:buFont typeface="Arial" pitchFamily="34" charset="0"/>
              <a:buNone/>
              <a:defRPr sz="3200">
                <a:solidFill>
                  <a:schemeClr val="accent2">
                    <a:lumMod val="50000"/>
                  </a:schemeClr>
                </a:solidFill>
                <a:latin typeface="Poor Richard" pitchFamily="18" charset="0"/>
              </a:defRPr>
            </a:lvl1pPr>
            <a:lvl2pPr algn="l">
              <a:buNone/>
              <a:defRPr sz="2800">
                <a:solidFill>
                  <a:schemeClr val="accent2">
                    <a:lumMod val="50000"/>
                  </a:schemeClr>
                </a:solidFill>
                <a:latin typeface="Poor Richard" pitchFamily="18" charset="0"/>
              </a:defRPr>
            </a:lvl2pPr>
            <a:lvl3pPr algn="l">
              <a:buNone/>
              <a:defRPr sz="2400">
                <a:latin typeface="Poor Richard" pitchFamily="18" charset="0"/>
              </a:defRPr>
            </a:lvl3pPr>
            <a:lvl4pPr algn="l">
              <a:buNone/>
              <a:defRPr sz="2000">
                <a:latin typeface="Poor Richard" pitchFamily="18" charset="0"/>
              </a:defRPr>
            </a:lvl4pPr>
            <a:lvl5pPr algn="l">
              <a:buNone/>
              <a:defRPr sz="2000">
                <a:latin typeface="Poor Richard" pitchFamily="18" charset="0"/>
              </a:defRPr>
            </a:lvl5pPr>
            <a:lvl6pPr>
              <a:defRPr sz="2000"/>
            </a:lvl6pPr>
            <a:lvl7pPr>
              <a:defRPr sz="2000"/>
            </a:lvl7pPr>
            <a:lvl8pPr>
              <a:defRPr sz="2000"/>
            </a:lvl8pPr>
            <a:lvl9pPr>
              <a:defRPr sz="2000"/>
            </a:lvl9pPr>
          </a:lstStyle>
          <a:p>
            <a:pPr lvl="0"/>
            <a:r>
              <a:rPr lang="en-US" dirty="0" smtClean="0"/>
              <a:t>	Click to edit Master text styles</a:t>
            </a:r>
          </a:p>
          <a:p>
            <a:pPr lvl="1"/>
            <a:r>
              <a:rPr lang="en-US" dirty="0" smtClean="0"/>
              <a:t>Second level</a:t>
            </a:r>
          </a:p>
        </p:txBody>
      </p:sp>
      <p:pic>
        <p:nvPicPr>
          <p:cNvPr id="12" name="Picture 3"/>
          <p:cNvPicPr>
            <a:picLocks noChangeAspect="1" noChangeArrowheads="1"/>
          </p:cNvPicPr>
          <p:nvPr userDrawn="1"/>
        </p:nvPicPr>
        <p:blipFill>
          <a:blip r:embed="rId5">
            <a:clrChange>
              <a:clrFrom>
                <a:srgbClr val="FFFFFF"/>
              </a:clrFrom>
              <a:clrTo>
                <a:srgbClr val="FFFFFF">
                  <a:alpha val="0"/>
                </a:srgbClr>
              </a:clrTo>
            </a:clrChange>
            <a:duotone>
              <a:prstClr val="black"/>
              <a:schemeClr val="accent6">
                <a:tint val="45000"/>
                <a:satMod val="400000"/>
              </a:schemeClr>
            </a:duotone>
            <a:lum bright="15000"/>
          </a:blip>
          <a:srcRect/>
          <a:stretch>
            <a:fillRect/>
          </a:stretch>
        </p:blipFill>
        <p:spPr bwMode="auto">
          <a:xfrm>
            <a:off x="762000" y="6358128"/>
            <a:ext cx="685800" cy="3474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5181600"/>
            <a:ext cx="9144000" cy="838200"/>
          </a:xfrm>
        </p:spPr>
        <p:txBody>
          <a:bodyPr anchor="b">
            <a:noAutofit/>
          </a:bodyPr>
          <a:lstStyle>
            <a:lvl1pPr algn="ctr">
              <a:defRPr sz="4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t>It’s All Games Now – </a:t>
            </a:r>
            <a:r>
              <a:rPr lang="en-US" dirty="0" err="1" smtClean="0"/>
              <a:t>Raph</a:t>
            </a:r>
            <a:r>
              <a:rPr lang="en-US" dirty="0" smtClean="0"/>
              <a:t> </a:t>
            </a:r>
            <a:r>
              <a:rPr lang="en-US" dirty="0" err="1" smtClean="0"/>
              <a:t>Koster</a:t>
            </a:r>
            <a:endParaRPr lang="en-US" dirty="0" smtClean="0"/>
          </a:p>
        </p:txBody>
      </p:sp>
      <p:sp>
        <p:nvSpPr>
          <p:cNvPr id="7" name="Slide Number Placeholder 6"/>
          <p:cNvSpPr>
            <a:spLocks noGrp="1"/>
          </p:cNvSpPr>
          <p:nvPr>
            <p:ph type="sldNum" sz="quarter" idx="12"/>
          </p:nvPr>
        </p:nvSpPr>
        <p:spPr/>
        <p:txBody>
          <a:bodyPr/>
          <a:lstStyle/>
          <a:p>
            <a:fld id="{60780B01-2B6B-4032-8203-862D56279976}" type="slidenum">
              <a:rPr lang="en-US" smtClean="0"/>
              <a:pPr/>
              <a:t>‹#›</a:t>
            </a:fld>
            <a:endParaRPr lang="en-US"/>
          </a:p>
        </p:txBody>
      </p:sp>
      <p:pic>
        <p:nvPicPr>
          <p:cNvPr id="8" name="Picture 3"/>
          <p:cNvPicPr>
            <a:picLocks noChangeAspect="1" noChangeArrowheads="1"/>
          </p:cNvPicPr>
          <p:nvPr userDrawn="1"/>
        </p:nvPicPr>
        <p:blipFill>
          <a:blip r:embed="rId2">
            <a:duotone>
              <a:schemeClr val="bg2">
                <a:shade val="45000"/>
                <a:satMod val="135000"/>
              </a:schemeClr>
              <a:prstClr val="white"/>
            </a:duotone>
          </a:blip>
          <a:srcRect/>
          <a:stretch>
            <a:fillRect/>
          </a:stretch>
        </p:blipFill>
        <p:spPr bwMode="auto">
          <a:xfrm>
            <a:off x="457200" y="6358128"/>
            <a:ext cx="685800" cy="347472"/>
          </a:xfrm>
          <a:prstGeom prst="rect">
            <a:avLst/>
          </a:prstGeom>
          <a:noFill/>
          <a:ln w="9525">
            <a:noFill/>
            <a:miter lim="800000"/>
            <a:headEnd/>
            <a:tailEnd/>
          </a:ln>
          <a:effectLst/>
        </p:spPr>
      </p:pic>
      <p:sp>
        <p:nvSpPr>
          <p:cNvPr id="9" name="Donut 8"/>
          <p:cNvSpPr/>
          <p:nvPr userDrawn="1"/>
        </p:nvSpPr>
        <p:spPr>
          <a:xfrm>
            <a:off x="4446588" y="4953000"/>
            <a:ext cx="228600" cy="228600"/>
          </a:xfrm>
          <a:prstGeom prst="donut">
            <a:avLst/>
          </a:prstGeom>
          <a:no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cxnSp>
        <p:nvCxnSpPr>
          <p:cNvPr id="10" name="Straight Connector 9"/>
          <p:cNvCxnSpPr/>
          <p:nvPr userDrawn="1"/>
        </p:nvCxnSpPr>
        <p:spPr>
          <a:xfrm rot="10800000">
            <a:off x="2566988" y="5068888"/>
            <a:ext cx="17526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10800000">
            <a:off x="4800600" y="5065713"/>
            <a:ext cx="17526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It’s All Games Now – </a:t>
            </a:r>
            <a:r>
              <a:rPr lang="en-US" dirty="0" err="1" smtClean="0"/>
              <a:t>Raph</a:t>
            </a:r>
            <a:r>
              <a:rPr lang="en-US" dirty="0" smtClean="0"/>
              <a:t> </a:t>
            </a:r>
            <a:r>
              <a:rPr lang="en-US" dirty="0" err="1" smtClean="0"/>
              <a:t>Koster</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800">
                <a:solidFill>
                  <a:schemeClr val="tx1">
                    <a:tint val="75000"/>
                  </a:schemeClr>
                </a:solidFill>
              </a:defRPr>
            </a:lvl1pPr>
          </a:lstStyle>
          <a:p>
            <a:fld id="{60780B01-2B6B-4032-8203-862D5627997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b="1" kern="1200" spc="3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4034" name="Picture 2"/>
          <p:cNvPicPr>
            <a:picLocks noChangeAspect="1" noChangeArrowheads="1"/>
          </p:cNvPicPr>
          <p:nvPr userDrawn="1"/>
        </p:nvPicPr>
        <p:blipFill>
          <a:blip r:embed="rId13"/>
          <a:srcRect/>
          <a:stretch>
            <a:fillRect/>
          </a:stretch>
        </p:blipFill>
        <p:spPr bwMode="auto">
          <a:xfrm>
            <a:off x="0" y="0"/>
            <a:ext cx="9155784" cy="6858000"/>
          </a:xfrm>
          <a:prstGeom prst="rect">
            <a:avLst/>
          </a:prstGeom>
          <a:noFill/>
          <a:ln w="9525">
            <a:noFill/>
            <a:miter lim="800000"/>
            <a:headEnd/>
            <a:tailEnd/>
          </a:ln>
          <a:effectLst/>
        </p:spPr>
      </p:pic>
      <p:sp>
        <p:nvSpPr>
          <p:cNvPr id="12" name="Rectangle 11"/>
          <p:cNvSpPr/>
          <p:nvPr userDrawn="1"/>
        </p:nvSpPr>
        <p:spPr>
          <a:xfrm>
            <a:off x="0" y="0"/>
            <a:ext cx="9144000" cy="6705600"/>
          </a:xfrm>
          <a:prstGeom prst="rect">
            <a:avLst/>
          </a:prstGeom>
          <a:gradFill>
            <a:gsLst>
              <a:gs pos="0">
                <a:schemeClr val="tx1"/>
              </a:gs>
              <a:gs pos="38000">
                <a:schemeClr val="tx1"/>
              </a:gs>
              <a:gs pos="93000">
                <a:srgbClr val="85C2FF">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p:cNvPicPr>
            <a:picLocks noChangeAspect="1" noChangeArrowheads="1"/>
          </p:cNvPicPr>
          <p:nvPr userDrawn="1"/>
        </p:nvPicPr>
        <p:blipFill>
          <a:blip r:embed="rId14"/>
          <a:srcRect t="13865"/>
          <a:stretch>
            <a:fillRect/>
          </a:stretch>
        </p:blipFill>
        <p:spPr bwMode="auto">
          <a:xfrm>
            <a:off x="228600" y="0"/>
            <a:ext cx="2371725" cy="2366930"/>
          </a:xfrm>
          <a:prstGeom prst="rect">
            <a:avLst/>
          </a:prstGeom>
          <a:noFill/>
          <a:ln w="9525">
            <a:noFill/>
            <a:miter lim="800000"/>
            <a:headEnd/>
            <a:tailEnd/>
          </a:ln>
          <a:effectLst/>
        </p:spPr>
      </p:pic>
      <p:sp>
        <p:nvSpPr>
          <p:cNvPr id="8" name="Rectangle 7"/>
          <p:cNvSpPr/>
          <p:nvPr userDrawn="1"/>
        </p:nvSpPr>
        <p:spPr>
          <a:xfrm>
            <a:off x="1828800" y="304800"/>
            <a:ext cx="6858000" cy="6400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828800" y="274638"/>
            <a:ext cx="68580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905000" y="1600200"/>
            <a:ext cx="6781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It’s All Games Now – </a:t>
            </a:r>
            <a:r>
              <a:rPr lang="en-US" dirty="0" err="1" smtClean="0"/>
              <a:t>Raph</a:t>
            </a:r>
            <a:r>
              <a:rPr lang="en-US" dirty="0" smtClean="0"/>
              <a:t> </a:t>
            </a:r>
            <a:r>
              <a:rPr lang="en-US" dirty="0" err="1" smtClean="0"/>
              <a:t>Koster</a:t>
            </a:r>
            <a:endParaRPr lang="en-US" dirty="0" smtClean="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39009E-7EFC-46A6-A7FE-D37BFB22CA3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9.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8.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2.xml"/><Relationship Id="rId16"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6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7.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6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90.png"/><Relationship Id="rId1" Type="http://schemas.openxmlformats.org/officeDocument/2006/relationships/slideLayout" Target="../slideLayouts/slideLayout7.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86.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00200"/>
            <a:ext cx="9144000" cy="1470025"/>
          </a:xfrm>
        </p:spPr>
        <p:txBody>
          <a:bodyPr>
            <a:normAutofit fontScale="90000"/>
          </a:bodyPr>
          <a:lstStyle/>
          <a:p>
            <a:r>
              <a:rPr lang="en-US" sz="4000" dirty="0" smtClean="0">
                <a:solidFill>
                  <a:srgbClr val="C00000"/>
                </a:solidFill>
                <a:latin typeface="+mn-lt"/>
              </a:rPr>
              <a:t>IT’S ALL GAMES NOW</a:t>
            </a:r>
            <a:r>
              <a:rPr lang="en-US" dirty="0" smtClean="0"/>
              <a:t/>
            </a:r>
            <a:br>
              <a:rPr lang="en-US" dirty="0" smtClean="0"/>
            </a:br>
            <a:r>
              <a:rPr lang="en-US" dirty="0" smtClean="0"/>
              <a:t/>
            </a:r>
            <a:br>
              <a:rPr lang="en-US" dirty="0" smtClean="0"/>
            </a:br>
            <a:r>
              <a:rPr lang="en-US" spc="0" dirty="0" smtClean="0">
                <a:solidFill>
                  <a:schemeClr val="tx1"/>
                </a:solidFill>
                <a:latin typeface="+mj-lt"/>
              </a:rPr>
              <a:t>the convergence of games and social media</a:t>
            </a:r>
            <a:endParaRPr lang="en-US" spc="0" dirty="0">
              <a:solidFill>
                <a:schemeClr val="tx1"/>
              </a:solidFill>
              <a:latin typeface="+mj-lt"/>
            </a:endParaRPr>
          </a:p>
        </p:txBody>
      </p:sp>
      <p:sp>
        <p:nvSpPr>
          <p:cNvPr id="3" name="Subtitle 2"/>
          <p:cNvSpPr>
            <a:spLocks noGrp="1"/>
          </p:cNvSpPr>
          <p:nvPr>
            <p:ph type="subTitle" idx="1"/>
          </p:nvPr>
        </p:nvSpPr>
        <p:spPr>
          <a:xfrm>
            <a:off x="0" y="3886200"/>
            <a:ext cx="9144000" cy="1752600"/>
          </a:xfrm>
        </p:spPr>
        <p:txBody>
          <a:bodyPr>
            <a:normAutofit/>
          </a:bodyPr>
          <a:lstStyle/>
          <a:p>
            <a:r>
              <a:rPr lang="en-US" sz="2400" dirty="0" err="1" smtClean="0"/>
              <a:t>Raph</a:t>
            </a:r>
            <a:r>
              <a:rPr lang="en-US" sz="2400" dirty="0" smtClean="0"/>
              <a:t> </a:t>
            </a:r>
            <a:r>
              <a:rPr lang="en-US" sz="2400" dirty="0" err="1" smtClean="0"/>
              <a:t>Koster</a:t>
            </a:r>
            <a:endParaRPr lang="en-US" sz="2400" dirty="0" smtClean="0"/>
          </a:p>
          <a:p>
            <a:r>
              <a:rPr lang="en-US" sz="2400" dirty="0" smtClean="0"/>
              <a:t>VP Creative Design</a:t>
            </a:r>
            <a:endParaRPr lang="en-US" sz="2400" dirty="0"/>
          </a:p>
        </p:txBody>
      </p:sp>
      <p:pic>
        <p:nvPicPr>
          <p:cNvPr id="4" name="Picture 5"/>
          <p:cNvPicPr>
            <a:picLocks noChangeAspect="1" noChangeArrowheads="1"/>
          </p:cNvPicPr>
          <p:nvPr/>
        </p:nvPicPr>
        <p:blipFill>
          <a:blip r:embed="rId2"/>
          <a:srcRect/>
          <a:stretch>
            <a:fillRect/>
          </a:stretch>
        </p:blipFill>
        <p:spPr bwMode="auto">
          <a:xfrm>
            <a:off x="3925888" y="4800600"/>
            <a:ext cx="1219200" cy="361950"/>
          </a:xfrm>
          <a:prstGeom prst="rect">
            <a:avLst/>
          </a:prstGeom>
          <a:noFill/>
          <a:ln w="9525">
            <a:noFill/>
            <a:miter lim="800000"/>
            <a:headEnd/>
            <a:tailEnd/>
          </a:ln>
        </p:spPr>
      </p:pic>
      <p:sp>
        <p:nvSpPr>
          <p:cNvPr id="5" name="Donut 4"/>
          <p:cNvSpPr/>
          <p:nvPr/>
        </p:nvSpPr>
        <p:spPr>
          <a:xfrm>
            <a:off x="4446588" y="3276600"/>
            <a:ext cx="228600" cy="228600"/>
          </a:xfrm>
          <a:prstGeom prst="donut">
            <a:avLst/>
          </a:prstGeom>
          <a:no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cxnSp>
        <p:nvCxnSpPr>
          <p:cNvPr id="6" name="Straight Connector 5"/>
          <p:cNvCxnSpPr/>
          <p:nvPr/>
        </p:nvCxnSpPr>
        <p:spPr>
          <a:xfrm rot="10800000">
            <a:off x="2566988" y="3392488"/>
            <a:ext cx="17526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a:off x="4800600" y="3389313"/>
            <a:ext cx="17526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3"/>
          <p:cNvPicPr>
            <a:picLocks noChangeAspect="1" noChangeArrowheads="1"/>
          </p:cNvPicPr>
          <p:nvPr/>
        </p:nvPicPr>
        <p:blipFill>
          <a:blip r:embed="rId3">
            <a:duotone>
              <a:schemeClr val="bg2">
                <a:shade val="45000"/>
                <a:satMod val="135000"/>
              </a:schemeClr>
              <a:prstClr val="white"/>
            </a:duotone>
          </a:blip>
          <a:srcRect/>
          <a:stretch>
            <a:fillRect/>
          </a:stretch>
        </p:blipFill>
        <p:spPr bwMode="auto">
          <a:xfrm>
            <a:off x="4267200" y="6324600"/>
            <a:ext cx="685800" cy="3474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Scrabulous</a:t>
            </a:r>
            <a:endParaRPr lang="en-US" dirty="0"/>
          </a:p>
        </p:txBody>
      </p:sp>
      <p:sp>
        <p:nvSpPr>
          <p:cNvPr id="5" name="Picture Placeholder 4"/>
          <p:cNvSpPr>
            <a:spLocks noGrp="1"/>
          </p:cNvSpPr>
          <p:nvPr>
            <p:ph type="pic" idx="1"/>
          </p:nvPr>
        </p:nvSpPr>
        <p:spPr/>
      </p:sp>
      <p:sp>
        <p:nvSpPr>
          <p:cNvPr id="6" name="Text Placeholder 5"/>
          <p:cNvSpPr>
            <a:spLocks noGrp="1"/>
          </p:cNvSpPr>
          <p:nvPr>
            <p:ph type="body" sz="half" idx="2"/>
          </p:nvPr>
        </p:nvSpPr>
        <p:spPr/>
        <p:txBody>
          <a:bodyPr/>
          <a:lstStyle/>
          <a:p>
            <a:endParaRPr lang="en-US" dirty="0"/>
          </a:p>
        </p:txBody>
      </p:sp>
      <p:pic>
        <p:nvPicPr>
          <p:cNvPr id="2050" name="Picture 2"/>
          <p:cNvPicPr>
            <a:picLocks noChangeAspect="1" noChangeArrowheads="1"/>
          </p:cNvPicPr>
          <p:nvPr/>
        </p:nvPicPr>
        <p:blipFill>
          <a:blip r:embed="rId2"/>
          <a:srcRect/>
          <a:stretch>
            <a:fillRect/>
          </a:stretch>
        </p:blipFill>
        <p:spPr bwMode="auto">
          <a:xfrm>
            <a:off x="1295400" y="381000"/>
            <a:ext cx="6231864" cy="4267200"/>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60780B01-2B6B-4032-8203-862D56279976}" type="slidenum">
              <a:rPr lang="en-US" smtClean="0"/>
              <a:pPr/>
              <a:t>10</a:t>
            </a:fld>
            <a:endParaRPr lang="en-US"/>
          </a:p>
        </p:txBody>
      </p:sp>
      <p:sp>
        <p:nvSpPr>
          <p:cNvPr id="8" name="Footer Placeholder 7"/>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I’m not human, myself.</a:t>
            </a:r>
            <a:endParaRPr lang="en-US" dirty="0"/>
          </a:p>
        </p:txBody>
      </p:sp>
      <p:sp>
        <p:nvSpPr>
          <p:cNvPr id="3" name="Content Placeholder 2"/>
          <p:cNvSpPr>
            <a:spLocks noGrp="1"/>
          </p:cNvSpPr>
          <p:nvPr>
            <p:ph idx="1"/>
          </p:nvPr>
        </p:nvSpPr>
        <p:spPr>
          <a:xfrm>
            <a:off x="1905000" y="1219200"/>
            <a:ext cx="6781800" cy="4876800"/>
          </a:xfrm>
        </p:spPr>
        <p:txBody>
          <a:bodyPr>
            <a:normAutofit fontScale="85000" lnSpcReduction="20000"/>
          </a:bodyPr>
          <a:lstStyle/>
          <a:p>
            <a:pPr lvl="0"/>
            <a:r>
              <a:rPr lang="en-US" dirty="0" smtClean="0"/>
              <a:t>Needless to say, the President was actually a corporation embodied by a synthetic </a:t>
            </a:r>
            <a:r>
              <a:rPr lang="en-US" dirty="0" err="1" smtClean="0"/>
              <a:t>idoru</a:t>
            </a:r>
            <a:r>
              <a:rPr lang="en-US" dirty="0" smtClean="0"/>
              <a:t>-style entity, because from very early on in the development of all this, it was pointed out that </a:t>
            </a:r>
            <a:r>
              <a:rPr lang="en-US" b="1" dirty="0" smtClean="0"/>
              <a:t>legal entities can have reputations, levels, skills, compatibilities, personalities, and so on</a:t>
            </a:r>
            <a:r>
              <a:rPr lang="en-US" dirty="0" smtClean="0"/>
              <a:t>. </a:t>
            </a:r>
          </a:p>
          <a:p>
            <a:pPr lvl="0"/>
            <a:endParaRPr lang="en-US" dirty="0" smtClean="0"/>
          </a:p>
          <a:p>
            <a:pPr lvl="0"/>
            <a:r>
              <a:rPr lang="en-US" dirty="0" smtClean="0"/>
              <a:t>At the root level, there’s no distinction between a </a:t>
            </a:r>
            <a:r>
              <a:rPr lang="en-US" dirty="0" err="1" smtClean="0"/>
              <a:t>meatspace</a:t>
            </a:r>
            <a:r>
              <a:rPr lang="en-US" dirty="0" smtClean="0"/>
              <a:t> </a:t>
            </a:r>
            <a:r>
              <a:rPr lang="en-US" dirty="0" err="1" smtClean="0"/>
              <a:t>userplayer</a:t>
            </a:r>
            <a:r>
              <a:rPr lang="en-US" dirty="0" smtClean="0"/>
              <a:t> made out of meat and </a:t>
            </a:r>
            <a:r>
              <a:rPr lang="en-US" b="1" dirty="0" smtClean="0"/>
              <a:t>a </a:t>
            </a:r>
            <a:r>
              <a:rPr lang="en-US" b="1" dirty="0" err="1" smtClean="0"/>
              <a:t>meatspace</a:t>
            </a:r>
            <a:r>
              <a:rPr lang="en-US" b="1" dirty="0" smtClean="0"/>
              <a:t> </a:t>
            </a:r>
            <a:r>
              <a:rPr lang="en-US" b="1" dirty="0" err="1" smtClean="0"/>
              <a:t>userplayer</a:t>
            </a:r>
            <a:r>
              <a:rPr lang="en-US" b="1" dirty="0" smtClean="0"/>
              <a:t> who is actually fully virtual and using a </a:t>
            </a:r>
            <a:r>
              <a:rPr lang="en-US" b="1" dirty="0" err="1" smtClean="0"/>
              <a:t>meatspace</a:t>
            </a:r>
            <a:r>
              <a:rPr lang="en-US" b="1" dirty="0" smtClean="0"/>
              <a:t> identity as a sort of avatar into </a:t>
            </a:r>
            <a:r>
              <a:rPr lang="en-US" b="1" dirty="0" err="1" smtClean="0"/>
              <a:t>meatspace</a:t>
            </a:r>
            <a:r>
              <a:rPr lang="en-US" dirty="0" smtClean="0"/>
              <a:t>.</a:t>
            </a:r>
          </a:p>
        </p:txBody>
      </p:sp>
      <p:sp>
        <p:nvSpPr>
          <p:cNvPr id="5" name="Slide Number Placeholder 4"/>
          <p:cNvSpPr>
            <a:spLocks noGrp="1"/>
          </p:cNvSpPr>
          <p:nvPr>
            <p:ph type="sldNum" sz="quarter" idx="12"/>
          </p:nvPr>
        </p:nvSpPr>
        <p:spPr/>
        <p:txBody>
          <a:bodyPr/>
          <a:lstStyle/>
          <a:p>
            <a:fld id="{4E39009E-7EFC-46A6-A7FE-D37BFB22CA35}" type="slidenum">
              <a:rPr lang="en-US" smtClean="0"/>
              <a:pPr/>
              <a:t>100</a:t>
            </a:fld>
            <a:endParaRPr lang="en-US"/>
          </a:p>
        </p:txBody>
      </p:sp>
      <p:sp>
        <p:nvSpPr>
          <p:cNvPr id="6" name="Footer Placeholder 5"/>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I’m actually dish soap.</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In fact, there’s a booming business in what we might term the child industry of brand management, which does nothing but </a:t>
            </a:r>
            <a:r>
              <a:rPr lang="en-US" b="1" dirty="0" smtClean="0"/>
              <a:t>create and sell </a:t>
            </a:r>
            <a:r>
              <a:rPr lang="en-US" b="1" dirty="0" err="1" smtClean="0"/>
              <a:t>meatspace</a:t>
            </a:r>
            <a:r>
              <a:rPr lang="en-US" b="1" dirty="0" smtClean="0"/>
              <a:t> avatar identities for virtual beings</a:t>
            </a:r>
            <a:r>
              <a:rPr lang="en-US" dirty="0" smtClean="0"/>
              <a:t> such as corporations, lobbying organizations, movies, and new brands of detergent,</a:t>
            </a:r>
            <a:r>
              <a:rPr lang="en-US" b="1" dirty="0" smtClean="0"/>
              <a:t> enabling the detergent to pick up classes, levels, blood types, social security numbers, retirement accounts, a boyfriend, and a dog</a:t>
            </a:r>
            <a:r>
              <a:rPr lang="en-US" dirty="0" smtClean="0"/>
              <a:t>.</a:t>
            </a:r>
          </a:p>
        </p:txBody>
      </p:sp>
      <p:sp>
        <p:nvSpPr>
          <p:cNvPr id="5" name="Slide Number Placeholder 4"/>
          <p:cNvSpPr>
            <a:spLocks noGrp="1"/>
          </p:cNvSpPr>
          <p:nvPr>
            <p:ph type="sldNum" sz="quarter" idx="12"/>
          </p:nvPr>
        </p:nvSpPr>
        <p:spPr/>
        <p:txBody>
          <a:bodyPr/>
          <a:lstStyle/>
          <a:p>
            <a:fld id="{4E39009E-7EFC-46A6-A7FE-D37BFB22CA35}" type="slidenum">
              <a:rPr lang="en-US" smtClean="0"/>
              <a:pPr/>
              <a:t>101</a:t>
            </a:fld>
            <a:endParaRPr lang="en-US"/>
          </a:p>
        </p:txBody>
      </p:sp>
      <p:sp>
        <p:nvSpPr>
          <p:cNvPr id="6" name="Footer Placeholder 5"/>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Modern life is so hard…</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 The detergent belongs to the household goods guild, needless to say, which has its own identity, which can be kind of confusing when the constituent members of the guild have personalities and voices and argue with the guild (not the guild leader, but the </a:t>
            </a:r>
            <a:r>
              <a:rPr lang="en-US" i="1" dirty="0" smtClean="0"/>
              <a:t>guild</a:t>
            </a:r>
            <a:r>
              <a:rPr lang="en-US" dirty="0" smtClean="0"/>
              <a:t>), and let’s not even talk about how </a:t>
            </a:r>
            <a:r>
              <a:rPr lang="en-US" b="1" dirty="0" smtClean="0"/>
              <a:t>we can’t get the dishwater serviced ever since it got kicked out of the guild and lost guild bank privileges</a:t>
            </a:r>
            <a:r>
              <a:rPr lang="en-US" dirty="0" smtClean="0"/>
              <a:t>.</a:t>
            </a:r>
          </a:p>
        </p:txBody>
      </p:sp>
      <p:sp>
        <p:nvSpPr>
          <p:cNvPr id="5" name="Slide Number Placeholder 4"/>
          <p:cNvSpPr>
            <a:spLocks noGrp="1"/>
          </p:cNvSpPr>
          <p:nvPr>
            <p:ph type="sldNum" sz="quarter" idx="12"/>
          </p:nvPr>
        </p:nvSpPr>
        <p:spPr/>
        <p:txBody>
          <a:bodyPr/>
          <a:lstStyle/>
          <a:p>
            <a:fld id="{4E39009E-7EFC-46A6-A7FE-D37BFB22CA35}" type="slidenum">
              <a:rPr lang="en-US" smtClean="0"/>
              <a:pPr/>
              <a:t>102</a:t>
            </a:fld>
            <a:endParaRPr lang="en-US"/>
          </a:p>
        </p:txBody>
      </p:sp>
      <p:sp>
        <p:nvSpPr>
          <p:cNvPr id="6" name="Footer Placeholder 5"/>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Whew.</a:t>
            </a:r>
            <a:endParaRPr lang="en-US" dirty="0"/>
          </a:p>
        </p:txBody>
      </p:sp>
      <p:sp>
        <p:nvSpPr>
          <p:cNvPr id="3" name="Content Placeholder 2"/>
          <p:cNvSpPr>
            <a:spLocks noGrp="1"/>
          </p:cNvSpPr>
          <p:nvPr>
            <p:ph idx="1"/>
          </p:nvPr>
        </p:nvSpPr>
        <p:spPr>
          <a:xfrm>
            <a:off x="1371600" y="1905000"/>
            <a:ext cx="7315200" cy="4221163"/>
          </a:xfrm>
        </p:spPr>
        <p:txBody>
          <a:bodyPr>
            <a:normAutofit fontScale="92500" lnSpcReduction="20000"/>
          </a:bodyPr>
          <a:lstStyle/>
          <a:p>
            <a:r>
              <a:rPr lang="en-US" dirty="0" smtClean="0"/>
              <a:t>Fortunately,</a:t>
            </a:r>
            <a:r>
              <a:rPr lang="en-US" baseline="0" dirty="0" smtClean="0"/>
              <a:t> all this already happened.</a:t>
            </a:r>
          </a:p>
          <a:p>
            <a:r>
              <a:rPr lang="en-US" baseline="0" dirty="0" smtClean="0"/>
              <a:t>None of it is REALLY new.</a:t>
            </a:r>
          </a:p>
          <a:p>
            <a:pPr lvl="1"/>
            <a:r>
              <a:rPr lang="en-US" dirty="0" smtClean="0"/>
              <a:t>Diploma mills?</a:t>
            </a:r>
          </a:p>
          <a:p>
            <a:pPr lvl="1"/>
            <a:r>
              <a:rPr lang="en-US" dirty="0" smtClean="0"/>
              <a:t>Fake IDs?</a:t>
            </a:r>
          </a:p>
          <a:p>
            <a:pPr lvl="1"/>
            <a:r>
              <a:rPr lang="en-US" dirty="0" smtClean="0"/>
              <a:t>Tax evasion?</a:t>
            </a:r>
          </a:p>
          <a:p>
            <a:pPr lvl="1"/>
            <a:r>
              <a:rPr lang="en-US" dirty="0" smtClean="0"/>
              <a:t>Credit default swaps?</a:t>
            </a:r>
          </a:p>
          <a:p>
            <a:pPr lvl="1"/>
            <a:r>
              <a:rPr lang="en-US" dirty="0" smtClean="0"/>
              <a:t>Brand management?</a:t>
            </a:r>
          </a:p>
          <a:p>
            <a:pPr lvl="1"/>
            <a:r>
              <a:rPr lang="en-US" dirty="0" smtClean="0"/>
              <a:t>American Home Shield?</a:t>
            </a:r>
          </a:p>
          <a:p>
            <a:r>
              <a:rPr lang="en-US" dirty="0" smtClean="0"/>
              <a:t>We’ve been playing games with society for thousands of years!</a:t>
            </a:r>
          </a:p>
        </p:txBody>
      </p:sp>
      <p:sp>
        <p:nvSpPr>
          <p:cNvPr id="4" name="Slide Number Placeholder 3"/>
          <p:cNvSpPr>
            <a:spLocks noGrp="1"/>
          </p:cNvSpPr>
          <p:nvPr>
            <p:ph type="sldNum" sz="quarter" idx="12"/>
          </p:nvPr>
        </p:nvSpPr>
        <p:spPr/>
        <p:txBody>
          <a:bodyPr/>
          <a:lstStyle/>
          <a:p>
            <a:fld id="{60780B01-2B6B-4032-8203-862D56279976}" type="slidenum">
              <a:rPr lang="en-US" smtClean="0"/>
              <a:pPr/>
              <a:t>103</a:t>
            </a:fld>
            <a:endParaRPr lang="en-US" dirty="0"/>
          </a:p>
        </p:txBody>
      </p:sp>
      <p:sp>
        <p:nvSpPr>
          <p:cNvPr id="5" name="Footer Placeholder 4"/>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Games  </a:t>
            </a:r>
            <a:r>
              <a:rPr lang="en-US" dirty="0" smtClean="0">
                <a:solidFill>
                  <a:srgbClr val="C00000"/>
                </a:solidFill>
                <a:latin typeface="Adobe Gothic Std B" pitchFamily="34" charset="-128"/>
                <a:ea typeface="Adobe Gothic Std B" pitchFamily="34" charset="-128"/>
              </a:rPr>
              <a:t>ARE</a:t>
            </a:r>
            <a:r>
              <a:rPr lang="en-US" dirty="0" smtClean="0"/>
              <a:t> social media.</a:t>
            </a:r>
            <a:endParaRPr lang="en-US" dirty="0"/>
          </a:p>
        </p:txBody>
      </p:sp>
      <p:sp>
        <p:nvSpPr>
          <p:cNvPr id="5" name="Picture Placeholder 4"/>
          <p:cNvSpPr>
            <a:spLocks noGrp="1"/>
          </p:cNvSpPr>
          <p:nvPr>
            <p:ph type="pic" idx="1"/>
          </p:nvPr>
        </p:nvSpPr>
        <p:spPr/>
      </p:sp>
      <p:pic>
        <p:nvPicPr>
          <p:cNvPr id="35842" name="Picture 2"/>
          <p:cNvPicPr>
            <a:picLocks noChangeAspect="1" noChangeArrowheads="1"/>
          </p:cNvPicPr>
          <p:nvPr/>
        </p:nvPicPr>
        <p:blipFill>
          <a:blip r:embed="rId2"/>
          <a:srcRect/>
          <a:stretch>
            <a:fillRect/>
          </a:stretch>
        </p:blipFill>
        <p:spPr bwMode="auto">
          <a:xfrm>
            <a:off x="1600200" y="990600"/>
            <a:ext cx="5653088" cy="3761873"/>
          </a:xfrm>
          <a:prstGeom prst="rect">
            <a:avLst/>
          </a:prstGeom>
          <a:noFill/>
          <a:ln w="3175">
            <a:solidFill>
              <a:schemeClr val="tx1"/>
            </a:solidFill>
            <a:miter lim="800000"/>
            <a:headEnd/>
            <a:tailEnd/>
          </a:ln>
          <a:effectLst/>
        </p:spPr>
      </p:pic>
      <p:sp>
        <p:nvSpPr>
          <p:cNvPr id="7" name="Slide Number Placeholder 6"/>
          <p:cNvSpPr>
            <a:spLocks noGrp="1"/>
          </p:cNvSpPr>
          <p:nvPr>
            <p:ph type="sldNum" sz="quarter" idx="12"/>
          </p:nvPr>
        </p:nvSpPr>
        <p:spPr/>
        <p:txBody>
          <a:bodyPr/>
          <a:lstStyle/>
          <a:p>
            <a:fld id="{60780B01-2B6B-4032-8203-862D56279976}" type="slidenum">
              <a:rPr lang="en-US" smtClean="0"/>
              <a:pPr/>
              <a:t>104</a:t>
            </a:fld>
            <a:endParaRPr lang="en-US"/>
          </a:p>
        </p:txBody>
      </p:sp>
      <p:sp>
        <p:nvSpPr>
          <p:cNvPr id="8" name="Footer Placeholder 7"/>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Once Upon A Time…</a:t>
            </a:r>
            <a:endParaRPr lang="en-US" dirty="0"/>
          </a:p>
        </p:txBody>
      </p:sp>
      <p:sp>
        <p:nvSpPr>
          <p:cNvPr id="3" name="Content Placeholder 2"/>
          <p:cNvSpPr>
            <a:spLocks noGrp="1"/>
          </p:cNvSpPr>
          <p:nvPr>
            <p:ph idx="1"/>
          </p:nvPr>
        </p:nvSpPr>
        <p:spPr>
          <a:xfrm>
            <a:off x="1447800" y="2666999"/>
            <a:ext cx="6477000" cy="3276601"/>
          </a:xfrm>
        </p:spPr>
        <p:txBody>
          <a:bodyPr/>
          <a:lstStyle/>
          <a:p>
            <a:r>
              <a:rPr lang="en-US" sz="7200" dirty="0" smtClean="0">
                <a:latin typeface="Old English Text MT" pitchFamily="66" charset="0"/>
              </a:rPr>
              <a:t>A</a:t>
            </a:r>
            <a:r>
              <a:rPr lang="en-US" dirty="0" smtClean="0"/>
              <a:t>nd so the wizards started</a:t>
            </a:r>
            <a:r>
              <a:rPr lang="en-US" baseline="0" dirty="0" smtClean="0"/>
              <a:t> to forge the magic circle anew. A </a:t>
            </a:r>
            <a:r>
              <a:rPr lang="en-US" baseline="0" dirty="0" smtClean="0">
                <a:solidFill>
                  <a:srgbClr val="C00000"/>
                </a:solidFill>
                <a:latin typeface="Old English Text MT" pitchFamily="66" charset="0"/>
              </a:rPr>
              <a:t>new kind </a:t>
            </a:r>
            <a:r>
              <a:rPr lang="en-US" baseline="0" dirty="0" smtClean="0"/>
              <a:t>of magic circle.</a:t>
            </a:r>
          </a:p>
        </p:txBody>
      </p:sp>
      <p:sp>
        <p:nvSpPr>
          <p:cNvPr id="4" name="Text Placeholder 3"/>
          <p:cNvSpPr>
            <a:spLocks noGrp="1"/>
          </p:cNvSpPr>
          <p:nvPr>
            <p:ph type="body" sz="half" idx="2"/>
          </p:nvPr>
        </p:nvSpPr>
        <p:spPr/>
        <p:txBody>
          <a:bodyPr/>
          <a:lstStyle/>
          <a:p>
            <a:endParaRPr lang="en-US"/>
          </a:p>
        </p:txBody>
      </p:sp>
      <p:sp>
        <p:nvSpPr>
          <p:cNvPr id="5" name="Slide Number Placeholder 4"/>
          <p:cNvSpPr>
            <a:spLocks noGrp="1"/>
          </p:cNvSpPr>
          <p:nvPr>
            <p:ph type="sldNum" sz="quarter" idx="12"/>
          </p:nvPr>
        </p:nvSpPr>
        <p:spPr/>
        <p:txBody>
          <a:bodyPr/>
          <a:lstStyle/>
          <a:p>
            <a:fld id="{60780B01-2B6B-4032-8203-862D56279976}" type="slidenum">
              <a:rPr lang="en-US" smtClean="0"/>
              <a:pPr/>
              <a:t>105</a:t>
            </a:fld>
            <a:endParaRPr lang="en-US"/>
          </a:p>
        </p:txBody>
      </p:sp>
      <p:sp>
        <p:nvSpPr>
          <p:cNvPr id="6" name="Footer Placeholder 5"/>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Content Placeholder 2"/>
          <p:cNvSpPr>
            <a:spLocks noGrp="1"/>
          </p:cNvSpPr>
          <p:nvPr>
            <p:ph idx="4294967295"/>
          </p:nvPr>
        </p:nvSpPr>
        <p:spPr>
          <a:xfrm>
            <a:off x="457200" y="1143000"/>
            <a:ext cx="8229600" cy="4983163"/>
          </a:xfrm>
        </p:spPr>
        <p:txBody>
          <a:bodyPr/>
          <a:lstStyle/>
          <a:p>
            <a:pPr algn="ctr" eaLnBrk="1" hangingPunct="1">
              <a:buNone/>
            </a:pPr>
            <a:r>
              <a:rPr lang="en-US" dirty="0" smtClean="0"/>
              <a:t>“I hope, that in our archives and historical filings of the future, we do not allow the techie traditions of hierarchy and false regularity to be superimposed to the teeming, fantastic disorderliness of human life.” </a:t>
            </a:r>
          </a:p>
          <a:p>
            <a:pPr algn="ctr" eaLnBrk="1" hangingPunct="1">
              <a:buNone/>
            </a:pPr>
            <a:r>
              <a:rPr lang="en-US" dirty="0" smtClean="0"/>
              <a:t>– Ted Nelson</a:t>
            </a:r>
          </a:p>
          <a:p>
            <a:pPr eaLnBrk="1" hangingPunct="1"/>
            <a:endParaRPr lang="en-US" dirty="0" smtClean="0"/>
          </a:p>
        </p:txBody>
      </p:sp>
      <p:pic>
        <p:nvPicPr>
          <p:cNvPr id="4" name="Picture 6" descr="ivy1"/>
          <p:cNvPicPr>
            <a:picLocks noChangeAspect="1" noChangeArrowheads="1"/>
          </p:cNvPicPr>
          <p:nvPr/>
        </p:nvPicPr>
        <p:blipFill>
          <a:blip r:embed="rId2"/>
          <a:srcRect/>
          <a:stretch>
            <a:fillRect/>
          </a:stretch>
        </p:blipFill>
        <p:spPr bwMode="auto">
          <a:xfrm>
            <a:off x="3505200" y="4579937"/>
            <a:ext cx="1725613" cy="2278063"/>
          </a:xfrm>
          <a:prstGeom prst="rect">
            <a:avLst/>
          </a:prstGeom>
          <a:noFill/>
        </p:spPr>
      </p:pic>
      <p:sp>
        <p:nvSpPr>
          <p:cNvPr id="5" name="Slide Number Placeholder 4"/>
          <p:cNvSpPr>
            <a:spLocks noGrp="1"/>
          </p:cNvSpPr>
          <p:nvPr>
            <p:ph type="sldNum" sz="quarter" idx="12"/>
          </p:nvPr>
        </p:nvSpPr>
        <p:spPr/>
        <p:txBody>
          <a:bodyPr/>
          <a:lstStyle/>
          <a:p>
            <a:fld id="{60780B01-2B6B-4032-8203-862D56279976}" type="slidenum">
              <a:rPr lang="en-US" smtClean="0"/>
              <a:pPr/>
              <a:t>106</a:t>
            </a:fld>
            <a:endParaRPr lang="en-US"/>
          </a:p>
        </p:txBody>
      </p:sp>
      <p:sp>
        <p:nvSpPr>
          <p:cNvPr id="6" name="Footer Placeholder 5"/>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Cheat-O-</a:t>
            </a:r>
            <a:r>
              <a:rPr lang="en-US" dirty="0" err="1" smtClean="0"/>
              <a:t>Matic</a:t>
            </a:r>
            <a:endParaRPr lang="en-US" dirty="0"/>
          </a:p>
        </p:txBody>
      </p:sp>
      <p:sp>
        <p:nvSpPr>
          <p:cNvPr id="5" name="Picture Placeholder 4"/>
          <p:cNvSpPr>
            <a:spLocks noGrp="1"/>
          </p:cNvSpPr>
          <p:nvPr>
            <p:ph type="pic" idx="1"/>
          </p:nvPr>
        </p:nvSpPr>
        <p:spPr/>
      </p:sp>
      <p:sp>
        <p:nvSpPr>
          <p:cNvPr id="6" name="Text Placeholder 5"/>
          <p:cNvSpPr>
            <a:spLocks noGrp="1"/>
          </p:cNvSpPr>
          <p:nvPr>
            <p:ph type="body" sz="half" idx="2"/>
          </p:nvPr>
        </p:nvSpPr>
        <p:spPr/>
        <p:txBody>
          <a:bodyPr/>
          <a:lstStyle/>
          <a:p>
            <a:endParaRPr lang="en-US"/>
          </a:p>
        </p:txBody>
      </p:sp>
      <p:pic>
        <p:nvPicPr>
          <p:cNvPr id="3074" name="Picture 2"/>
          <p:cNvPicPr>
            <a:picLocks noChangeAspect="1" noChangeArrowheads="1"/>
          </p:cNvPicPr>
          <p:nvPr/>
        </p:nvPicPr>
        <p:blipFill>
          <a:blip r:embed="rId2"/>
          <a:srcRect/>
          <a:stretch>
            <a:fillRect/>
          </a:stretch>
        </p:blipFill>
        <p:spPr bwMode="auto">
          <a:xfrm>
            <a:off x="1371600" y="304800"/>
            <a:ext cx="6495301" cy="4648200"/>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60780B01-2B6B-4032-8203-862D56279976}" type="slidenum">
              <a:rPr lang="en-US" smtClean="0"/>
              <a:pPr/>
              <a:t>11</a:t>
            </a:fld>
            <a:endParaRPr lang="en-US"/>
          </a:p>
        </p:txBody>
      </p:sp>
      <p:sp>
        <p:nvSpPr>
          <p:cNvPr id="8" name="Footer Placeholder 7"/>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1493837"/>
            <a:ext cx="8229600" cy="4525963"/>
          </a:xfrm>
        </p:spPr>
        <p:txBody>
          <a:bodyPr>
            <a:normAutofit fontScale="92500" lnSpcReduction="20000"/>
          </a:bodyPr>
          <a:lstStyle/>
          <a:p>
            <a:pPr algn="ctr">
              <a:buNone/>
            </a:pPr>
            <a:r>
              <a:rPr lang="en-US" dirty="0" smtClean="0"/>
              <a:t>“Charlton said that since the debut of </a:t>
            </a:r>
            <a:r>
              <a:rPr lang="en-US" dirty="0" err="1" smtClean="0"/>
              <a:t>Facebook</a:t>
            </a:r>
            <a:r>
              <a:rPr lang="en-US" dirty="0" smtClean="0"/>
              <a:t> </a:t>
            </a:r>
            <a:r>
              <a:rPr lang="en-US" dirty="0" err="1" smtClean="0"/>
              <a:t>Scrabulous</a:t>
            </a:r>
            <a:r>
              <a:rPr lang="en-US" dirty="0" smtClean="0"/>
              <a:t> in June, the Cheat-O-</a:t>
            </a:r>
            <a:r>
              <a:rPr lang="en-US" dirty="0" err="1" smtClean="0"/>
              <a:t>Matic</a:t>
            </a:r>
            <a:r>
              <a:rPr lang="en-US" dirty="0" smtClean="0"/>
              <a:t> has seen its traffic go from about 4,000 page views a day to more than 120,000. Charlton points out that the site gets only about 17,000 unique visitors -- only a small fraction of the number of </a:t>
            </a:r>
            <a:r>
              <a:rPr lang="en-US" dirty="0" err="1" smtClean="0"/>
              <a:t>Scrabulous</a:t>
            </a:r>
            <a:r>
              <a:rPr lang="en-US" dirty="0" smtClean="0"/>
              <a:t>' 400,000 active players. But that also means that each visitor is running the calculator an average of seven times a day.”</a:t>
            </a:r>
          </a:p>
          <a:p>
            <a:pPr algn="ctr">
              <a:buNone/>
            </a:pPr>
            <a:endParaRPr lang="en-US" dirty="0" smtClean="0"/>
          </a:p>
          <a:p>
            <a:pPr lvl="1" algn="r"/>
            <a:r>
              <a:rPr lang="en-US" i="1" dirty="0" smtClean="0"/>
              <a:t>L.A. Times, Jan 6, 2008</a:t>
            </a:r>
            <a:endParaRPr lang="en-US" i="1" dirty="0"/>
          </a:p>
        </p:txBody>
      </p:sp>
      <p:sp>
        <p:nvSpPr>
          <p:cNvPr id="4" name="Slide Number Placeholder 3"/>
          <p:cNvSpPr>
            <a:spLocks noGrp="1"/>
          </p:cNvSpPr>
          <p:nvPr>
            <p:ph type="sldNum" sz="quarter" idx="12"/>
          </p:nvPr>
        </p:nvSpPr>
        <p:spPr/>
        <p:txBody>
          <a:bodyPr/>
          <a:lstStyle/>
          <a:p>
            <a:fld id="{60780B01-2B6B-4032-8203-862D56279976}" type="slidenum">
              <a:rPr lang="en-US" smtClean="0"/>
              <a:pPr/>
              <a:t>12</a:t>
            </a:fld>
            <a:endParaRPr lang="en-US"/>
          </a:p>
        </p:txBody>
      </p:sp>
      <p:sp>
        <p:nvSpPr>
          <p:cNvPr id="5" name="Footer Placeholder 4"/>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Scrabulous</a:t>
            </a:r>
            <a:endParaRPr lang="en-US" dirty="0"/>
          </a:p>
        </p:txBody>
      </p:sp>
      <p:sp>
        <p:nvSpPr>
          <p:cNvPr id="3" name="Content Placeholder 2"/>
          <p:cNvSpPr>
            <a:spLocks noGrp="1"/>
          </p:cNvSpPr>
          <p:nvPr>
            <p:ph idx="1"/>
          </p:nvPr>
        </p:nvSpPr>
        <p:spPr>
          <a:xfrm>
            <a:off x="457200" y="1981200"/>
            <a:ext cx="5029200" cy="4144963"/>
          </a:xfrm>
        </p:spPr>
        <p:txBody>
          <a:bodyPr/>
          <a:lstStyle/>
          <a:p>
            <a:pPr>
              <a:buNone/>
            </a:pPr>
            <a:r>
              <a:rPr lang="en-US" dirty="0" smtClean="0"/>
              <a:t>“After inputting the board and my letters –</a:t>
            </a:r>
          </a:p>
          <a:p>
            <a:pPr algn="ctr">
              <a:buNone/>
            </a:pPr>
            <a:r>
              <a:rPr lang="en-US" dirty="0" smtClean="0">
                <a:latin typeface="Adobe Gothic Std B" pitchFamily="34" charset="-128"/>
                <a:ea typeface="Adobe Gothic Std B" pitchFamily="34" charset="-128"/>
              </a:rPr>
              <a:t> I-BLANK-A-T-U-E-D</a:t>
            </a:r>
          </a:p>
          <a:p>
            <a:pPr>
              <a:buNone/>
            </a:pPr>
            <a:r>
              <a:rPr lang="en-US" dirty="0" smtClean="0"/>
              <a:t>– the program spit back the ideal move: </a:t>
            </a:r>
            <a:r>
              <a:rPr lang="en-US" dirty="0" smtClean="0">
                <a:latin typeface="Adobe Gothic Std B" pitchFamily="34" charset="-128"/>
                <a:ea typeface="Adobe Gothic Std B" pitchFamily="34" charset="-128"/>
              </a:rPr>
              <a:t>DEUTZIA</a:t>
            </a:r>
            <a:r>
              <a:rPr lang="en-US" dirty="0" smtClean="0"/>
              <a:t> for 73 points. </a:t>
            </a:r>
            <a:r>
              <a:rPr lang="en-US" dirty="0" err="1" smtClean="0"/>
              <a:t>Nevermind</a:t>
            </a:r>
            <a:r>
              <a:rPr lang="en-US" dirty="0" smtClean="0"/>
              <a:t> I had no idea what a deutzia was.”</a:t>
            </a:r>
          </a:p>
        </p:txBody>
      </p:sp>
      <p:pic>
        <p:nvPicPr>
          <p:cNvPr id="1026" name="Picture 2"/>
          <p:cNvPicPr>
            <a:picLocks noChangeAspect="1" noChangeArrowheads="1"/>
          </p:cNvPicPr>
          <p:nvPr/>
        </p:nvPicPr>
        <p:blipFill>
          <a:blip r:embed="rId2"/>
          <a:srcRect/>
          <a:stretch>
            <a:fillRect/>
          </a:stretch>
        </p:blipFill>
        <p:spPr bwMode="auto">
          <a:xfrm>
            <a:off x="5562600" y="1760740"/>
            <a:ext cx="2895600" cy="4382885"/>
          </a:xfrm>
          <a:prstGeom prst="rect">
            <a:avLst/>
          </a:prstGeom>
          <a:noFill/>
          <a:ln w="9525">
            <a:solidFill>
              <a:schemeClr val="tx1"/>
            </a:solidFill>
            <a:miter lim="800000"/>
            <a:headEnd/>
            <a:tailEnd/>
          </a:ln>
          <a:effectLst/>
        </p:spPr>
      </p:pic>
      <p:sp>
        <p:nvSpPr>
          <p:cNvPr id="5" name="Slide Number Placeholder 4"/>
          <p:cNvSpPr>
            <a:spLocks noGrp="1"/>
          </p:cNvSpPr>
          <p:nvPr>
            <p:ph type="sldNum" sz="quarter" idx="12"/>
          </p:nvPr>
        </p:nvSpPr>
        <p:spPr/>
        <p:txBody>
          <a:bodyPr/>
          <a:lstStyle/>
          <a:p>
            <a:fld id="{60780B01-2B6B-4032-8203-862D56279976}" type="slidenum">
              <a:rPr lang="en-US" smtClean="0"/>
              <a:pPr/>
              <a:t>13</a:t>
            </a:fld>
            <a:endParaRPr lang="en-US" dirty="0"/>
          </a:p>
        </p:txBody>
      </p:sp>
      <p:sp>
        <p:nvSpPr>
          <p:cNvPr id="6" name="Footer Placeholder 5"/>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Guides</a:t>
            </a:r>
            <a:endParaRPr lang="en-US" dirty="0"/>
          </a:p>
        </p:txBody>
      </p:sp>
      <p:sp>
        <p:nvSpPr>
          <p:cNvPr id="3" name="Content Placeholder 2"/>
          <p:cNvSpPr>
            <a:spLocks noGrp="1"/>
          </p:cNvSpPr>
          <p:nvPr>
            <p:ph idx="1"/>
          </p:nvPr>
        </p:nvSpPr>
        <p:spPr>
          <a:xfrm>
            <a:off x="457200" y="1828800"/>
            <a:ext cx="8229600" cy="4297363"/>
          </a:xfrm>
        </p:spPr>
        <p:txBody>
          <a:bodyPr>
            <a:normAutofit lnSpcReduction="10000"/>
          </a:bodyPr>
          <a:lstStyle/>
          <a:p>
            <a:pPr algn="ctr">
              <a:buNone/>
            </a:pPr>
            <a:r>
              <a:rPr lang="en-US" dirty="0" smtClean="0"/>
              <a:t>“There is a very significant difference between reading a strategy guide and buying money or characters. The former educates you on how to be a better player, sending you out into the virtual wilds to do the work yourself. The latter takes the game out of your hands and supplies you with the end result of the </a:t>
            </a:r>
            <a:r>
              <a:rPr lang="en-US" dirty="0" err="1" smtClean="0"/>
              <a:t>labours</a:t>
            </a:r>
            <a:r>
              <a:rPr lang="en-US" dirty="0" smtClean="0"/>
              <a:t>.”</a:t>
            </a:r>
          </a:p>
          <a:p>
            <a:pPr algn="ctr">
              <a:buNone/>
            </a:pPr>
            <a:endParaRPr lang="en-US" dirty="0" smtClean="0"/>
          </a:p>
          <a:p>
            <a:pPr algn="r">
              <a:buNone/>
            </a:pPr>
            <a:r>
              <a:rPr lang="en-US" sz="2400" i="1" dirty="0" smtClean="0"/>
              <a:t>- Ten Ton Hammer, Dec 29, 2007</a:t>
            </a:r>
          </a:p>
        </p:txBody>
      </p:sp>
      <p:sp>
        <p:nvSpPr>
          <p:cNvPr id="4" name="Slide Number Placeholder 3"/>
          <p:cNvSpPr>
            <a:spLocks noGrp="1"/>
          </p:cNvSpPr>
          <p:nvPr>
            <p:ph type="sldNum" sz="quarter" idx="12"/>
          </p:nvPr>
        </p:nvSpPr>
        <p:spPr/>
        <p:txBody>
          <a:bodyPr/>
          <a:lstStyle/>
          <a:p>
            <a:fld id="{60780B01-2B6B-4032-8203-862D56279976}" type="slidenum">
              <a:rPr lang="en-US" smtClean="0"/>
              <a:pPr/>
              <a:t>14</a:t>
            </a:fld>
            <a:endParaRPr lang="en-US" dirty="0"/>
          </a:p>
        </p:txBody>
      </p:sp>
      <p:sp>
        <p:nvSpPr>
          <p:cNvPr id="5" name="Footer Placeholder 4"/>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Strategy Guides</a:t>
            </a:r>
            <a:endParaRPr lang="en-US" dirty="0"/>
          </a:p>
        </p:txBody>
      </p:sp>
      <p:sp>
        <p:nvSpPr>
          <p:cNvPr id="3" name="Content Placeholder 2"/>
          <p:cNvSpPr>
            <a:spLocks noGrp="1"/>
          </p:cNvSpPr>
          <p:nvPr>
            <p:ph idx="1"/>
          </p:nvPr>
        </p:nvSpPr>
        <p:spPr>
          <a:xfrm>
            <a:off x="457200" y="1905000"/>
            <a:ext cx="8229600" cy="4221163"/>
          </a:xfrm>
        </p:spPr>
        <p:txBody>
          <a:bodyPr>
            <a:normAutofit fontScale="85000" lnSpcReduction="20000"/>
          </a:bodyPr>
          <a:lstStyle/>
          <a:p>
            <a:pPr algn="ctr">
              <a:buNone/>
            </a:pPr>
            <a:r>
              <a:rPr lang="en-US" dirty="0" smtClean="0"/>
              <a:t>“</a:t>
            </a:r>
            <a:r>
              <a:rPr lang="en-US" b="1" dirty="0" smtClean="0"/>
              <a:t>Getting information is not introducing an artificial mechanic to the game</a:t>
            </a:r>
            <a:r>
              <a:rPr lang="en-US" dirty="0" smtClean="0"/>
              <a:t>. It does not give one player an advantage over the other because all players have access to this information from various free and paid sources. The same can be said about RMT…different players can afford differing amounts of gold, and some can’t afford any at all. Having that information available to all players is key to this, because that may not have been the case back in the days of the MUD.”</a:t>
            </a:r>
          </a:p>
          <a:p>
            <a:pPr algn="ctr">
              <a:buNone/>
            </a:pPr>
            <a:endParaRPr lang="en-US" dirty="0" smtClean="0"/>
          </a:p>
          <a:p>
            <a:pPr algn="r">
              <a:buNone/>
            </a:pPr>
            <a:r>
              <a:rPr lang="en-US" sz="2600" i="1" dirty="0" smtClean="0"/>
              <a:t>- The Common Sense Gamer, Dec 27</a:t>
            </a:r>
            <a:r>
              <a:rPr lang="en-US" sz="2600" i="1" baseline="30000" dirty="0" smtClean="0"/>
              <a:t>th</a:t>
            </a:r>
            <a:r>
              <a:rPr lang="en-US" sz="2600" i="1" dirty="0" smtClean="0"/>
              <a:t>, 2007</a:t>
            </a:r>
            <a:endParaRPr lang="en-US" sz="2600" i="1" dirty="0"/>
          </a:p>
        </p:txBody>
      </p:sp>
      <p:sp>
        <p:nvSpPr>
          <p:cNvPr id="4" name="Slide Number Placeholder 3"/>
          <p:cNvSpPr>
            <a:spLocks noGrp="1"/>
          </p:cNvSpPr>
          <p:nvPr>
            <p:ph type="sldNum" sz="quarter" idx="12"/>
          </p:nvPr>
        </p:nvSpPr>
        <p:spPr/>
        <p:txBody>
          <a:bodyPr/>
          <a:lstStyle/>
          <a:p>
            <a:fld id="{60780B01-2B6B-4032-8203-862D56279976}" type="slidenum">
              <a:rPr lang="en-US" smtClean="0"/>
              <a:pPr/>
              <a:t>15</a:t>
            </a:fld>
            <a:endParaRPr lang="en-US" dirty="0"/>
          </a:p>
        </p:txBody>
      </p:sp>
      <p:sp>
        <p:nvSpPr>
          <p:cNvPr id="5" name="Footer Placeholder 4"/>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latin typeface="+mn-lt"/>
              </a:rPr>
              <a:t>MUD</a:t>
            </a:r>
            <a:r>
              <a:rPr lang="en-US" baseline="0" dirty="0" smtClean="0"/>
              <a:t> etiquette</a:t>
            </a:r>
            <a:endParaRPr lang="en-US" dirty="0"/>
          </a:p>
        </p:txBody>
      </p:sp>
      <p:sp>
        <p:nvSpPr>
          <p:cNvPr id="3" name="Content Placeholder 2"/>
          <p:cNvSpPr>
            <a:spLocks noGrp="1"/>
          </p:cNvSpPr>
          <p:nvPr>
            <p:ph idx="1"/>
          </p:nvPr>
        </p:nvSpPr>
        <p:spPr>
          <a:xfrm>
            <a:off x="457200" y="2514600"/>
            <a:ext cx="8229600" cy="3611563"/>
          </a:xfrm>
        </p:spPr>
        <p:txBody>
          <a:bodyPr/>
          <a:lstStyle/>
          <a:p>
            <a:pPr algn="ctr">
              <a:buNone/>
            </a:pPr>
            <a:r>
              <a:rPr lang="en-US" dirty="0" smtClean="0"/>
              <a:t>(Sorry guys, but yes, back in the mud days, you could be banned for publicly disclosing the steps to a quest.)</a:t>
            </a:r>
          </a:p>
        </p:txBody>
      </p:sp>
      <p:sp>
        <p:nvSpPr>
          <p:cNvPr id="4" name="Slide Number Placeholder 3"/>
          <p:cNvSpPr>
            <a:spLocks noGrp="1"/>
          </p:cNvSpPr>
          <p:nvPr>
            <p:ph type="sldNum" sz="quarter" idx="12"/>
          </p:nvPr>
        </p:nvSpPr>
        <p:spPr/>
        <p:txBody>
          <a:bodyPr/>
          <a:lstStyle/>
          <a:p>
            <a:fld id="{60780B01-2B6B-4032-8203-862D56279976}" type="slidenum">
              <a:rPr lang="en-US" smtClean="0"/>
              <a:pPr/>
              <a:t>16</a:t>
            </a:fld>
            <a:endParaRPr lang="en-US" dirty="0"/>
          </a:p>
        </p:txBody>
      </p:sp>
      <p:sp>
        <p:nvSpPr>
          <p:cNvPr id="5" name="Footer Placeholder 4"/>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09600" y="1798637"/>
            <a:ext cx="7620000" cy="3916363"/>
          </a:xfrm>
        </p:spPr>
        <p:txBody>
          <a:bodyPr/>
          <a:lstStyle/>
          <a:p>
            <a:pPr algn="ctr">
              <a:buNone/>
            </a:pPr>
            <a:r>
              <a:rPr lang="en-US" dirty="0" smtClean="0"/>
              <a:t>“It was probably a lot more fun,” he said, “when I knew that I was the only person on the Internet that had the potential to use it as a cheat.”</a:t>
            </a:r>
          </a:p>
          <a:p>
            <a:pPr algn="ctr">
              <a:buNone/>
            </a:pPr>
            <a:endParaRPr lang="en-US" dirty="0" smtClean="0"/>
          </a:p>
          <a:p>
            <a:pPr algn="ctr">
              <a:buNone/>
            </a:pPr>
            <a:r>
              <a:rPr lang="en-US" sz="2000" i="1" dirty="0" smtClean="0"/>
              <a:t>- the anonymous creator of ScrabbleWordFinder.com</a:t>
            </a:r>
          </a:p>
        </p:txBody>
      </p:sp>
      <p:sp>
        <p:nvSpPr>
          <p:cNvPr id="4" name="Slide Number Placeholder 3"/>
          <p:cNvSpPr>
            <a:spLocks noGrp="1"/>
          </p:cNvSpPr>
          <p:nvPr>
            <p:ph type="sldNum" sz="quarter" idx="12"/>
          </p:nvPr>
        </p:nvSpPr>
        <p:spPr/>
        <p:txBody>
          <a:bodyPr/>
          <a:lstStyle/>
          <a:p>
            <a:fld id="{60780B01-2B6B-4032-8203-862D56279976}" type="slidenum">
              <a:rPr lang="en-US" smtClean="0"/>
              <a:pPr/>
              <a:t>17</a:t>
            </a:fld>
            <a:endParaRPr lang="en-US"/>
          </a:p>
        </p:txBody>
      </p:sp>
      <p:sp>
        <p:nvSpPr>
          <p:cNvPr id="5" name="Footer Placeholder 4"/>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3352800" y="1143000"/>
            <a:ext cx="2359152" cy="32766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Global chat</a:t>
            </a:r>
            <a:endParaRPr lang="en-US" dirty="0"/>
          </a:p>
        </p:txBody>
      </p:sp>
      <p:sp>
        <p:nvSpPr>
          <p:cNvPr id="7" name="Picture Placeholder 6"/>
          <p:cNvSpPr>
            <a:spLocks noGrp="1"/>
          </p:cNvSpPr>
          <p:nvPr>
            <p:ph type="pic" idx="1"/>
          </p:nvPr>
        </p:nvSpPr>
        <p:spPr/>
      </p:sp>
      <p:sp>
        <p:nvSpPr>
          <p:cNvPr id="8" name="Text Placeholder 7"/>
          <p:cNvSpPr>
            <a:spLocks noGrp="1"/>
          </p:cNvSpPr>
          <p:nvPr>
            <p:ph type="body" sz="half" idx="2"/>
          </p:nvPr>
        </p:nvSpPr>
        <p:spPr/>
        <p:txBody>
          <a:bodyPr/>
          <a:lstStyle/>
          <a:p>
            <a:endParaRPr lang="en-US"/>
          </a:p>
        </p:txBody>
      </p:sp>
      <p:pic>
        <p:nvPicPr>
          <p:cNvPr id="4099" name="Picture 3"/>
          <p:cNvPicPr>
            <a:picLocks noChangeAspect="1" noChangeArrowheads="1"/>
          </p:cNvPicPr>
          <p:nvPr/>
        </p:nvPicPr>
        <p:blipFill>
          <a:blip r:embed="rId3"/>
          <a:srcRect/>
          <a:stretch>
            <a:fillRect/>
          </a:stretch>
        </p:blipFill>
        <p:spPr bwMode="auto">
          <a:xfrm>
            <a:off x="1585494" y="1066800"/>
            <a:ext cx="5882106" cy="3352800"/>
          </a:xfrm>
          <a:prstGeom prst="rect">
            <a:avLst/>
          </a:prstGeom>
          <a:noFill/>
          <a:ln w="9525">
            <a:solidFill>
              <a:schemeClr val="tx1"/>
            </a:solidFill>
            <a:miter lim="800000"/>
            <a:headEnd/>
            <a:tailEnd/>
          </a:ln>
          <a:effectLst/>
        </p:spPr>
      </p:pic>
      <p:sp>
        <p:nvSpPr>
          <p:cNvPr id="9" name="Slide Number Placeholder 8"/>
          <p:cNvSpPr>
            <a:spLocks noGrp="1"/>
          </p:cNvSpPr>
          <p:nvPr>
            <p:ph type="sldNum" sz="quarter" idx="12"/>
          </p:nvPr>
        </p:nvSpPr>
        <p:spPr/>
        <p:txBody>
          <a:bodyPr/>
          <a:lstStyle/>
          <a:p>
            <a:fld id="{60780B01-2B6B-4032-8203-862D56279976}" type="slidenum">
              <a:rPr lang="en-US" smtClean="0"/>
              <a:pPr/>
              <a:t>18</a:t>
            </a:fld>
            <a:endParaRPr lang="en-US"/>
          </a:p>
        </p:txBody>
      </p:sp>
      <p:sp>
        <p:nvSpPr>
          <p:cNvPr id="10" name="Footer Placeholder 9"/>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Guilds</a:t>
            </a:r>
            <a:endParaRPr lang="en-US" dirty="0"/>
          </a:p>
        </p:txBody>
      </p:sp>
      <p:sp>
        <p:nvSpPr>
          <p:cNvPr id="3" name="Content Placeholder 2"/>
          <p:cNvSpPr>
            <a:spLocks noGrp="1"/>
          </p:cNvSpPr>
          <p:nvPr>
            <p:ph sz="half" idx="1"/>
          </p:nvPr>
        </p:nvSpPr>
        <p:spPr/>
        <p:txBody>
          <a:bodyPr>
            <a:normAutofit/>
          </a:bodyPr>
          <a:lstStyle/>
          <a:p>
            <a:r>
              <a:rPr lang="en-US" dirty="0" smtClean="0"/>
              <a:t>Original </a:t>
            </a:r>
            <a:r>
              <a:rPr lang="en-US" i="1" dirty="0" err="1" smtClean="0"/>
              <a:t>Ultima</a:t>
            </a:r>
            <a:r>
              <a:rPr lang="en-US" i="1" dirty="0" smtClean="0"/>
              <a:t> Online </a:t>
            </a:r>
            <a:r>
              <a:rPr lang="en-US" dirty="0" smtClean="0"/>
              <a:t>did not have guild support.</a:t>
            </a:r>
          </a:p>
          <a:p>
            <a:r>
              <a:rPr lang="en-US" dirty="0" smtClean="0"/>
              <a:t>Players actually created new characters just to stick their guild affiliations in their names.</a:t>
            </a:r>
          </a:p>
          <a:p>
            <a:r>
              <a:rPr lang="en-US" dirty="0" smtClean="0"/>
              <a:t>Quitting the guild meant </a:t>
            </a:r>
            <a:r>
              <a:rPr lang="en-US" dirty="0" err="1" smtClean="0"/>
              <a:t>permadeath</a:t>
            </a:r>
            <a:r>
              <a:rPr lang="en-US" dirty="0" smtClean="0"/>
              <a:t>!</a:t>
            </a:r>
          </a:p>
          <a:p>
            <a:endParaRPr lang="en-US" dirty="0"/>
          </a:p>
        </p:txBody>
      </p:sp>
      <p:sp>
        <p:nvSpPr>
          <p:cNvPr id="5" name="Content Placeholder 4"/>
          <p:cNvSpPr>
            <a:spLocks noGrp="1"/>
          </p:cNvSpPr>
          <p:nvPr>
            <p:ph sz="half" idx="2"/>
          </p:nvPr>
        </p:nvSpPr>
        <p:spPr>
          <a:xfrm>
            <a:off x="4648200" y="4953000"/>
            <a:ext cx="4038600" cy="1173163"/>
          </a:xfrm>
        </p:spPr>
        <p:txBody>
          <a:bodyPr>
            <a:normAutofit/>
          </a:bodyPr>
          <a:lstStyle/>
          <a:p>
            <a:r>
              <a:rPr lang="en-US" dirty="0" smtClean="0"/>
              <a:t>So I had to code a guild system. Broke the server.</a:t>
            </a:r>
          </a:p>
          <a:p>
            <a:endParaRPr lang="en-US" dirty="0"/>
          </a:p>
        </p:txBody>
      </p:sp>
      <p:pic>
        <p:nvPicPr>
          <p:cNvPr id="8194" name="Picture 2"/>
          <p:cNvPicPr>
            <a:picLocks noChangeAspect="1" noChangeArrowheads="1"/>
          </p:cNvPicPr>
          <p:nvPr/>
        </p:nvPicPr>
        <p:blipFill>
          <a:blip r:embed="rId2"/>
          <a:srcRect/>
          <a:stretch>
            <a:fillRect/>
          </a:stretch>
        </p:blipFill>
        <p:spPr bwMode="auto">
          <a:xfrm>
            <a:off x="4648200" y="1752600"/>
            <a:ext cx="4075043" cy="3124200"/>
          </a:xfrm>
          <a:prstGeom prst="rect">
            <a:avLst/>
          </a:prstGeom>
          <a:noFill/>
          <a:ln w="9525">
            <a:solidFill>
              <a:schemeClr val="tx1"/>
            </a:solidFill>
            <a:miter lim="800000"/>
            <a:headEnd/>
            <a:tailEnd/>
          </a:ln>
          <a:effectLst/>
        </p:spPr>
      </p:pic>
      <p:sp>
        <p:nvSpPr>
          <p:cNvPr id="6" name="Slide Number Placeholder 5"/>
          <p:cNvSpPr>
            <a:spLocks noGrp="1"/>
          </p:cNvSpPr>
          <p:nvPr>
            <p:ph type="sldNum" sz="quarter" idx="12"/>
          </p:nvPr>
        </p:nvSpPr>
        <p:spPr/>
        <p:txBody>
          <a:bodyPr/>
          <a:lstStyle/>
          <a:p>
            <a:fld id="{60780B01-2B6B-4032-8203-862D56279976}" type="slidenum">
              <a:rPr lang="en-US" smtClean="0"/>
              <a:pPr/>
              <a:t>19</a:t>
            </a:fld>
            <a:endParaRPr lang="en-US"/>
          </a:p>
        </p:txBody>
      </p:sp>
      <p:sp>
        <p:nvSpPr>
          <p:cNvPr id="7" name="Footer Placeholder 6"/>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Once upon a time…</a:t>
            </a:r>
            <a:endParaRPr lang="en-US" b="0" dirty="0"/>
          </a:p>
        </p:txBody>
      </p:sp>
      <p:sp>
        <p:nvSpPr>
          <p:cNvPr id="7" name="Text Placeholder 6"/>
          <p:cNvSpPr>
            <a:spLocks noGrp="1"/>
          </p:cNvSpPr>
          <p:nvPr>
            <p:ph type="body" sz="half" idx="2"/>
          </p:nvPr>
        </p:nvSpPr>
        <p:spPr/>
        <p:txBody>
          <a:bodyPr/>
          <a:lstStyle/>
          <a:p>
            <a:endParaRPr lang="en-US"/>
          </a:p>
        </p:txBody>
      </p:sp>
      <p:sp>
        <p:nvSpPr>
          <p:cNvPr id="3" name="Content Placeholder 2"/>
          <p:cNvSpPr>
            <a:spLocks noGrp="1"/>
          </p:cNvSpPr>
          <p:nvPr>
            <p:ph idx="1"/>
          </p:nvPr>
        </p:nvSpPr>
        <p:spPr/>
        <p:txBody>
          <a:bodyPr/>
          <a:lstStyle/>
          <a:p>
            <a:endParaRPr lang="en-US" b="0" dirty="0" smtClean="0"/>
          </a:p>
          <a:p>
            <a:r>
              <a:rPr lang="en-US" sz="7200" b="0" dirty="0" smtClean="0">
                <a:latin typeface="Old English Text MT" pitchFamily="66" charset="0"/>
              </a:rPr>
              <a:t>T</a:t>
            </a:r>
            <a:r>
              <a:rPr lang="en-US" b="0" dirty="0" smtClean="0"/>
              <a:t>here was a surreal kingdom inhabited by wondrous </a:t>
            </a:r>
            <a:r>
              <a:rPr lang="en-US" b="0" dirty="0" smtClean="0">
                <a:solidFill>
                  <a:srgbClr val="C00000"/>
                </a:solidFill>
                <a:latin typeface="Old English Text MT" pitchFamily="66" charset="0"/>
              </a:rPr>
              <a:t>creatures</a:t>
            </a:r>
            <a:r>
              <a:rPr lang="en-US" b="0" dirty="0" smtClean="0"/>
              <a:t>.</a:t>
            </a:r>
          </a:p>
        </p:txBody>
      </p:sp>
      <p:pic>
        <p:nvPicPr>
          <p:cNvPr id="38914" name="Picture 2"/>
          <p:cNvPicPr>
            <a:picLocks noChangeAspect="1" noChangeArrowheads="1"/>
          </p:cNvPicPr>
          <p:nvPr/>
        </p:nvPicPr>
        <p:blipFill>
          <a:blip r:embed="rId2">
            <a:clrChange>
              <a:clrFrom>
                <a:srgbClr val="FFFFFF"/>
              </a:clrFrom>
              <a:clrTo>
                <a:srgbClr val="FFFFFF">
                  <a:alpha val="0"/>
                </a:srgbClr>
              </a:clrTo>
            </a:clrChange>
            <a:duotone>
              <a:prstClr val="black"/>
              <a:srgbClr val="D9C3A5">
                <a:tint val="50000"/>
                <a:satMod val="180000"/>
              </a:srgbClr>
            </a:duotone>
          </a:blip>
          <a:srcRect/>
          <a:stretch>
            <a:fillRect/>
          </a:stretch>
        </p:blipFill>
        <p:spPr bwMode="auto">
          <a:xfrm>
            <a:off x="5486400" y="1676400"/>
            <a:ext cx="1828800" cy="1762125"/>
          </a:xfrm>
          <a:prstGeom prst="rect">
            <a:avLst/>
          </a:prstGeom>
          <a:noFill/>
          <a:ln w="9525">
            <a:noFill/>
            <a:miter lim="800000"/>
            <a:headEnd/>
            <a:tailEnd/>
          </a:ln>
          <a:effectLst/>
        </p:spPr>
      </p:pic>
      <p:sp>
        <p:nvSpPr>
          <p:cNvPr id="9" name="Slide Number Placeholder 8"/>
          <p:cNvSpPr>
            <a:spLocks noGrp="1"/>
          </p:cNvSpPr>
          <p:nvPr>
            <p:ph type="sldNum" sz="quarter" idx="12"/>
          </p:nvPr>
        </p:nvSpPr>
        <p:spPr/>
        <p:txBody>
          <a:bodyPr/>
          <a:lstStyle/>
          <a:p>
            <a:fld id="{60780B01-2B6B-4032-8203-862D56279976}" type="slidenum">
              <a:rPr lang="en-US" smtClean="0"/>
              <a:pPr/>
              <a:t>2</a:t>
            </a:fld>
            <a:endParaRPr lang="en-US"/>
          </a:p>
        </p:txBody>
      </p:sp>
      <p:sp>
        <p:nvSpPr>
          <p:cNvPr id="10" name="Footer Placeholder 9"/>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Forums</a:t>
            </a:r>
            <a:endParaRPr lang="en-US" dirty="0"/>
          </a:p>
        </p:txBody>
      </p:sp>
      <p:sp>
        <p:nvSpPr>
          <p:cNvPr id="5" name="Picture Placeholder 4"/>
          <p:cNvSpPr>
            <a:spLocks noGrp="1"/>
          </p:cNvSpPr>
          <p:nvPr>
            <p:ph type="pic" idx="1"/>
          </p:nvPr>
        </p:nvSpPr>
        <p:spPr/>
      </p:sp>
      <p:sp>
        <p:nvSpPr>
          <p:cNvPr id="6" name="Text Placeholder 5"/>
          <p:cNvSpPr>
            <a:spLocks noGrp="1"/>
          </p:cNvSpPr>
          <p:nvPr>
            <p:ph type="body" sz="half" idx="2"/>
          </p:nvPr>
        </p:nvSpPr>
        <p:spPr/>
        <p:txBody>
          <a:bodyPr/>
          <a:lstStyle/>
          <a:p>
            <a:endParaRPr lang="en-US" dirty="0"/>
          </a:p>
        </p:txBody>
      </p:sp>
      <p:pic>
        <p:nvPicPr>
          <p:cNvPr id="7170" name="Picture 2"/>
          <p:cNvPicPr>
            <a:picLocks noChangeAspect="1" noChangeArrowheads="1"/>
          </p:cNvPicPr>
          <p:nvPr/>
        </p:nvPicPr>
        <p:blipFill>
          <a:blip r:embed="rId2"/>
          <a:srcRect/>
          <a:stretch>
            <a:fillRect/>
          </a:stretch>
        </p:blipFill>
        <p:spPr bwMode="auto">
          <a:xfrm>
            <a:off x="1054100" y="258715"/>
            <a:ext cx="7023100" cy="4541885"/>
          </a:xfrm>
          <a:prstGeom prst="rect">
            <a:avLst/>
          </a:prstGeom>
          <a:noFill/>
          <a:ln w="9525">
            <a:solidFill>
              <a:schemeClr val="tx1"/>
            </a:solidFill>
            <a:miter lim="800000"/>
            <a:headEnd/>
            <a:tailEnd/>
          </a:ln>
          <a:effectLst/>
        </p:spPr>
      </p:pic>
      <p:sp>
        <p:nvSpPr>
          <p:cNvPr id="7" name="Slide Number Placeholder 6"/>
          <p:cNvSpPr>
            <a:spLocks noGrp="1"/>
          </p:cNvSpPr>
          <p:nvPr>
            <p:ph type="sldNum" sz="quarter" idx="12"/>
          </p:nvPr>
        </p:nvSpPr>
        <p:spPr/>
        <p:txBody>
          <a:bodyPr/>
          <a:lstStyle/>
          <a:p>
            <a:fld id="{60780B01-2B6B-4032-8203-862D56279976}" type="slidenum">
              <a:rPr lang="en-US" smtClean="0"/>
              <a:pPr/>
              <a:t>20</a:t>
            </a:fld>
            <a:endParaRPr lang="en-US"/>
          </a:p>
        </p:txBody>
      </p:sp>
      <p:sp>
        <p:nvSpPr>
          <p:cNvPr id="8" name="Footer Placeholder 7"/>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548674" y="228600"/>
            <a:ext cx="7149587" cy="228306"/>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1452545" y="649164"/>
            <a:ext cx="7161603" cy="3196286"/>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b="63228"/>
          <a:stretch>
            <a:fillRect/>
          </a:stretch>
        </p:blipFill>
        <p:spPr bwMode="auto">
          <a:xfrm>
            <a:off x="1429656" y="4013675"/>
            <a:ext cx="7714344" cy="2310925"/>
          </a:xfrm>
          <a:prstGeom prst="rect">
            <a:avLst/>
          </a:prstGeom>
          <a:noFill/>
          <a:ln w="9525">
            <a:noFill/>
            <a:miter lim="800000"/>
            <a:headEnd/>
            <a:tailEnd/>
          </a:ln>
          <a:effectLst/>
        </p:spPr>
      </p:pic>
      <p:sp>
        <p:nvSpPr>
          <p:cNvPr id="10" name="Title 9"/>
          <p:cNvSpPr>
            <a:spLocks noGrp="1"/>
          </p:cNvSpPr>
          <p:nvPr>
            <p:ph type="title"/>
          </p:nvPr>
        </p:nvSpPr>
        <p:spPr/>
        <p:txBody>
          <a:bodyPr/>
          <a:lstStyle/>
          <a:p>
            <a:endParaRPr lang="en-US"/>
          </a:p>
        </p:txBody>
      </p:sp>
      <p:sp>
        <p:nvSpPr>
          <p:cNvPr id="11" name="Picture Placeholder 10"/>
          <p:cNvSpPr>
            <a:spLocks noGrp="1"/>
          </p:cNvSpPr>
          <p:nvPr>
            <p:ph type="pic" idx="1"/>
          </p:nvPr>
        </p:nvSpPr>
        <p:spPr/>
      </p:sp>
      <p:sp>
        <p:nvSpPr>
          <p:cNvPr id="12" name="Text Placeholder 11"/>
          <p:cNvSpPr>
            <a:spLocks noGrp="1"/>
          </p:cNvSpPr>
          <p:nvPr>
            <p:ph type="body" sz="half" idx="2"/>
          </p:nvPr>
        </p:nvSpPr>
        <p:spPr/>
        <p:txBody>
          <a:bodyPr/>
          <a:lstStyle/>
          <a:p>
            <a:endParaRPr lang="en-US"/>
          </a:p>
        </p:txBody>
      </p:sp>
      <p:grpSp>
        <p:nvGrpSpPr>
          <p:cNvPr id="16" name="Group 15"/>
          <p:cNvGrpSpPr/>
          <p:nvPr/>
        </p:nvGrpSpPr>
        <p:grpSpPr>
          <a:xfrm rot="16200000">
            <a:off x="-1193006" y="3174206"/>
            <a:ext cx="3986212" cy="228600"/>
            <a:chOff x="-762000" y="1371600"/>
            <a:chExt cx="3986212" cy="228600"/>
          </a:xfrm>
        </p:grpSpPr>
        <p:sp>
          <p:nvSpPr>
            <p:cNvPr id="13" name="Donut 12"/>
            <p:cNvSpPr/>
            <p:nvPr/>
          </p:nvSpPr>
          <p:spPr>
            <a:xfrm>
              <a:off x="1117600" y="1371600"/>
              <a:ext cx="228600" cy="228600"/>
            </a:xfrm>
            <a:prstGeom prst="donut">
              <a:avLst/>
            </a:prstGeom>
            <a:no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cxnSp>
          <p:nvCxnSpPr>
            <p:cNvPr id="14" name="Straight Connector 13"/>
            <p:cNvCxnSpPr/>
            <p:nvPr/>
          </p:nvCxnSpPr>
          <p:spPr>
            <a:xfrm rot="10800000">
              <a:off x="-762000" y="1487488"/>
              <a:ext cx="17526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1471612" y="1484313"/>
              <a:ext cx="17526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Slide Number Placeholder 16"/>
          <p:cNvSpPr>
            <a:spLocks noGrp="1"/>
          </p:cNvSpPr>
          <p:nvPr>
            <p:ph type="sldNum" sz="quarter" idx="12"/>
          </p:nvPr>
        </p:nvSpPr>
        <p:spPr/>
        <p:txBody>
          <a:bodyPr/>
          <a:lstStyle/>
          <a:p>
            <a:fld id="{60780B01-2B6B-4032-8203-862D56279976}" type="slidenum">
              <a:rPr lang="en-US" smtClean="0"/>
              <a:pPr/>
              <a:t>21</a:t>
            </a:fld>
            <a:endParaRPr lang="en-US"/>
          </a:p>
        </p:txBody>
      </p:sp>
      <p:sp>
        <p:nvSpPr>
          <p:cNvPr id="18" name="Footer Placeholder 17"/>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Ultima</a:t>
            </a:r>
            <a:r>
              <a:rPr lang="en-US" dirty="0" smtClean="0"/>
              <a:t> Online  in-game message board</a:t>
            </a:r>
            <a:endParaRPr lang="en-US" dirty="0"/>
          </a:p>
        </p:txBody>
      </p:sp>
      <p:sp>
        <p:nvSpPr>
          <p:cNvPr id="6" name="Picture Placeholder 5"/>
          <p:cNvSpPr>
            <a:spLocks noGrp="1"/>
          </p:cNvSpPr>
          <p:nvPr>
            <p:ph type="pic" idx="1"/>
          </p:nvPr>
        </p:nvSpPr>
        <p:spPr/>
      </p:sp>
      <p:pic>
        <p:nvPicPr>
          <p:cNvPr id="6146" name="Picture 2"/>
          <p:cNvPicPr>
            <a:picLocks noChangeAspect="1" noChangeArrowheads="1"/>
          </p:cNvPicPr>
          <p:nvPr/>
        </p:nvPicPr>
        <p:blipFill>
          <a:blip r:embed="rId2"/>
          <a:srcRect/>
          <a:stretch>
            <a:fillRect/>
          </a:stretch>
        </p:blipFill>
        <p:spPr bwMode="auto">
          <a:xfrm>
            <a:off x="1524000" y="228600"/>
            <a:ext cx="6086475" cy="4591050"/>
          </a:xfrm>
          <a:prstGeom prst="rect">
            <a:avLst/>
          </a:prstGeom>
          <a:noFill/>
          <a:ln w="9525">
            <a:solidFill>
              <a:schemeClr val="tx1"/>
            </a:solidFill>
            <a:miter lim="800000"/>
            <a:headEnd/>
            <a:tailEnd/>
          </a:ln>
          <a:effectLst/>
        </p:spPr>
      </p:pic>
      <p:sp>
        <p:nvSpPr>
          <p:cNvPr id="8" name="Slide Number Placeholder 7"/>
          <p:cNvSpPr>
            <a:spLocks noGrp="1"/>
          </p:cNvSpPr>
          <p:nvPr>
            <p:ph type="sldNum" sz="quarter" idx="12"/>
          </p:nvPr>
        </p:nvSpPr>
        <p:spPr/>
        <p:txBody>
          <a:bodyPr/>
          <a:lstStyle/>
          <a:p>
            <a:fld id="{60780B01-2B6B-4032-8203-862D56279976}" type="slidenum">
              <a:rPr lang="en-US" smtClean="0"/>
              <a:pPr/>
              <a:t>22</a:t>
            </a:fld>
            <a:endParaRPr lang="en-US"/>
          </a:p>
        </p:txBody>
      </p:sp>
      <p:sp>
        <p:nvSpPr>
          <p:cNvPr id="9" name="Footer Placeholder 8"/>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to our story…</a:t>
            </a:r>
            <a:endParaRPr lang="en-US" dirty="0"/>
          </a:p>
        </p:txBody>
      </p:sp>
      <p:sp>
        <p:nvSpPr>
          <p:cNvPr id="3" name="Content Placeholder 2"/>
          <p:cNvSpPr>
            <a:spLocks noGrp="1"/>
          </p:cNvSpPr>
          <p:nvPr>
            <p:ph idx="1"/>
          </p:nvPr>
        </p:nvSpPr>
        <p:spPr/>
        <p:txBody>
          <a:bodyPr/>
          <a:lstStyle/>
          <a:p>
            <a:r>
              <a:rPr lang="en-US" sz="7200" dirty="0" smtClean="0">
                <a:latin typeface="Old English Text MT" pitchFamily="66" charset="0"/>
              </a:rPr>
              <a:t>T</a:t>
            </a:r>
            <a:r>
              <a:rPr lang="en-US" dirty="0" smtClean="0"/>
              <a:t>he wild world geographers came from far</a:t>
            </a:r>
            <a:r>
              <a:rPr lang="en-US" baseline="0" dirty="0" smtClean="0"/>
              <a:t> and wide</a:t>
            </a:r>
            <a:r>
              <a:rPr lang="en-US" dirty="0" smtClean="0"/>
              <a:t> to measure the circle, and to test its permeability.</a:t>
            </a:r>
          </a:p>
        </p:txBody>
      </p:sp>
      <p:sp>
        <p:nvSpPr>
          <p:cNvPr id="4" name="Text Placeholder 3"/>
          <p:cNvSpPr>
            <a:spLocks noGrp="1"/>
          </p:cNvSpPr>
          <p:nvPr>
            <p:ph type="body" sz="half" idx="2"/>
          </p:nvPr>
        </p:nvSpPr>
        <p:spPr/>
        <p:txBody>
          <a:bodyPr/>
          <a:lstStyle/>
          <a:p>
            <a:endParaRPr lang="en-US"/>
          </a:p>
        </p:txBody>
      </p:sp>
      <p:sp>
        <p:nvSpPr>
          <p:cNvPr id="5" name="Slide Number Placeholder 4"/>
          <p:cNvSpPr>
            <a:spLocks noGrp="1"/>
          </p:cNvSpPr>
          <p:nvPr>
            <p:ph type="sldNum" sz="quarter" idx="12"/>
          </p:nvPr>
        </p:nvSpPr>
        <p:spPr/>
        <p:txBody>
          <a:bodyPr/>
          <a:lstStyle/>
          <a:p>
            <a:fld id="{60780B01-2B6B-4032-8203-862D56279976}" type="slidenum">
              <a:rPr lang="en-US" smtClean="0"/>
              <a:pPr/>
              <a:t>23</a:t>
            </a:fld>
            <a:endParaRPr lang="en-US"/>
          </a:p>
        </p:txBody>
      </p:sp>
      <p:sp>
        <p:nvSpPr>
          <p:cNvPr id="6" name="Footer Placeholder 5"/>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idx="1"/>
          </p:nvPr>
        </p:nvSpPr>
        <p:spPr>
          <a:xfrm>
            <a:off x="4648200" y="1066800"/>
            <a:ext cx="3733800" cy="4572000"/>
          </a:xfrm>
        </p:spPr>
        <p:txBody>
          <a:bodyPr/>
          <a:lstStyle/>
          <a:p>
            <a:r>
              <a:rPr lang="en-US" sz="7200" dirty="0" smtClean="0">
                <a:latin typeface="Old English Text MT" pitchFamily="66" charset="0"/>
              </a:rPr>
              <a:t>S</a:t>
            </a:r>
            <a:r>
              <a:rPr lang="en-US" dirty="0" smtClean="0"/>
              <a:t>ome of them were merely </a:t>
            </a:r>
            <a:r>
              <a:rPr lang="en-US" dirty="0" smtClean="0">
                <a:solidFill>
                  <a:srgbClr val="C00000"/>
                </a:solidFill>
                <a:latin typeface="Old English Text MT" pitchFamily="66" charset="0"/>
              </a:rPr>
              <a:t>curious</a:t>
            </a:r>
            <a:r>
              <a:rPr lang="en-US" dirty="0" smtClean="0"/>
              <a:t> as to how exactly things worked inside.</a:t>
            </a:r>
            <a:endParaRPr lang="en-US" dirty="0"/>
          </a:p>
        </p:txBody>
      </p:sp>
      <p:sp>
        <p:nvSpPr>
          <p:cNvPr id="6" name="Text Placeholder 5"/>
          <p:cNvSpPr>
            <a:spLocks noGrp="1"/>
          </p:cNvSpPr>
          <p:nvPr>
            <p:ph type="body" sz="half" idx="2"/>
          </p:nvPr>
        </p:nvSpPr>
        <p:spPr/>
        <p:txBody>
          <a:bodyPr/>
          <a:lstStyle/>
          <a:p>
            <a:endParaRPr lang="en-US"/>
          </a:p>
        </p:txBody>
      </p:sp>
      <p:pic>
        <p:nvPicPr>
          <p:cNvPr id="10242" name="Picture 2"/>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1752600" y="2590800"/>
            <a:ext cx="2863601" cy="3657600"/>
          </a:xfrm>
          <a:prstGeom prst="rect">
            <a:avLst/>
          </a:prstGeom>
          <a:noFill/>
          <a:ln w="50800" cmpd="thickThin">
            <a:solidFill>
              <a:schemeClr val="bg2">
                <a:lumMod val="25000"/>
              </a:schemeClr>
            </a:solidFill>
            <a:miter lim="800000"/>
            <a:headEnd/>
            <a:tailEnd/>
          </a:ln>
          <a:effectLst/>
        </p:spPr>
      </p:pic>
      <p:sp>
        <p:nvSpPr>
          <p:cNvPr id="7" name="Slide Number Placeholder 6"/>
          <p:cNvSpPr>
            <a:spLocks noGrp="1"/>
          </p:cNvSpPr>
          <p:nvPr>
            <p:ph type="sldNum" sz="quarter" idx="12"/>
          </p:nvPr>
        </p:nvSpPr>
        <p:spPr/>
        <p:txBody>
          <a:bodyPr/>
          <a:lstStyle/>
          <a:p>
            <a:fld id="{60780B01-2B6B-4032-8203-862D56279976}" type="slidenum">
              <a:rPr lang="en-US" smtClean="0"/>
              <a:pPr/>
              <a:t>24</a:t>
            </a:fld>
            <a:endParaRPr lang="en-US"/>
          </a:p>
        </p:txBody>
      </p:sp>
      <p:sp>
        <p:nvSpPr>
          <p:cNvPr id="8" name="Footer Placeholder 7"/>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idx="1"/>
          </p:nvPr>
        </p:nvSpPr>
        <p:spPr>
          <a:xfrm>
            <a:off x="1752600" y="2133600"/>
            <a:ext cx="3810000" cy="4267201"/>
          </a:xfrm>
        </p:spPr>
        <p:txBody>
          <a:bodyPr>
            <a:normAutofit lnSpcReduction="10000"/>
          </a:bodyPr>
          <a:lstStyle/>
          <a:p>
            <a:r>
              <a:rPr lang="en-US" sz="7200" dirty="0" smtClean="0">
                <a:latin typeface="Old English Text MT" pitchFamily="66" charset="0"/>
              </a:rPr>
              <a:t>S</a:t>
            </a:r>
            <a:r>
              <a:rPr lang="en-US" dirty="0" smtClean="0"/>
              <a:t>ome of them gently worked</a:t>
            </a:r>
            <a:r>
              <a:rPr lang="en-US" baseline="0" dirty="0" smtClean="0"/>
              <a:t> to show the citizens of the magic land the many </a:t>
            </a:r>
            <a:r>
              <a:rPr lang="en-US" baseline="0" dirty="0" smtClean="0">
                <a:solidFill>
                  <a:srgbClr val="C00000"/>
                </a:solidFill>
                <a:latin typeface="Old English Text MT" pitchFamily="66" charset="0"/>
              </a:rPr>
              <a:t>wonderful</a:t>
            </a:r>
            <a:r>
              <a:rPr lang="en-US" baseline="0" dirty="0" smtClean="0"/>
              <a:t> things that could come from working with the wild world.</a:t>
            </a:r>
          </a:p>
        </p:txBody>
      </p:sp>
      <p:sp>
        <p:nvSpPr>
          <p:cNvPr id="6" name="Text Placeholder 5"/>
          <p:cNvSpPr>
            <a:spLocks noGrp="1"/>
          </p:cNvSpPr>
          <p:nvPr>
            <p:ph type="body" sz="half" idx="2"/>
          </p:nvPr>
        </p:nvSpPr>
        <p:spPr/>
        <p:txBody>
          <a:bodyPr/>
          <a:lstStyle/>
          <a:p>
            <a:endParaRPr lang="en-US"/>
          </a:p>
        </p:txBody>
      </p:sp>
      <p:pic>
        <p:nvPicPr>
          <p:cNvPr id="9218" name="Picture 2"/>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5334000" y="838200"/>
            <a:ext cx="2819400" cy="3625749"/>
          </a:xfrm>
          <a:prstGeom prst="rect">
            <a:avLst/>
          </a:prstGeom>
          <a:noFill/>
          <a:ln w="50800" cmpd="thickThin">
            <a:solidFill>
              <a:schemeClr val="bg2">
                <a:lumMod val="25000"/>
              </a:schemeClr>
            </a:solidFill>
            <a:miter lim="800000"/>
            <a:headEnd/>
            <a:tailEnd/>
          </a:ln>
          <a:effectLst/>
        </p:spPr>
      </p:pic>
      <p:sp>
        <p:nvSpPr>
          <p:cNvPr id="7" name="Slide Number Placeholder 6"/>
          <p:cNvSpPr>
            <a:spLocks noGrp="1"/>
          </p:cNvSpPr>
          <p:nvPr>
            <p:ph type="sldNum" sz="quarter" idx="12"/>
          </p:nvPr>
        </p:nvSpPr>
        <p:spPr/>
        <p:txBody>
          <a:bodyPr/>
          <a:lstStyle/>
          <a:p>
            <a:fld id="{60780B01-2B6B-4032-8203-862D56279976}" type="slidenum">
              <a:rPr lang="en-US" smtClean="0"/>
              <a:pPr/>
              <a:t>25</a:t>
            </a:fld>
            <a:endParaRPr lang="en-US"/>
          </a:p>
        </p:txBody>
      </p:sp>
      <p:sp>
        <p:nvSpPr>
          <p:cNvPr id="8" name="Footer Placeholder 7"/>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a:clrChange>
              <a:clrFrom>
                <a:srgbClr val="CCF2D1"/>
              </a:clrFrom>
              <a:clrTo>
                <a:srgbClr val="CCF2D1">
                  <a:alpha val="0"/>
                </a:srgbClr>
              </a:clrTo>
            </a:clrChange>
            <a:duotone>
              <a:prstClr val="black"/>
              <a:srgbClr val="D9C3A5">
                <a:tint val="50000"/>
                <a:satMod val="180000"/>
              </a:srgbClr>
            </a:duotone>
          </a:blip>
          <a:srcRect/>
          <a:stretch>
            <a:fillRect/>
          </a:stretch>
        </p:blipFill>
        <p:spPr bwMode="auto">
          <a:xfrm>
            <a:off x="4267200" y="1828800"/>
            <a:ext cx="2669128" cy="1447800"/>
          </a:xfrm>
          <a:prstGeom prst="rect">
            <a:avLst/>
          </a:prstGeom>
          <a:noFill/>
          <a:ln w="9525">
            <a:noFill/>
            <a:miter lim="800000"/>
            <a:headEnd/>
            <a:tailEnd/>
          </a:ln>
          <a:effectLst/>
        </p:spPr>
      </p:pic>
      <p:pic>
        <p:nvPicPr>
          <p:cNvPr id="11267" name="Picture 3"/>
          <p:cNvPicPr>
            <a:picLocks noChangeAspect="1" noChangeArrowheads="1"/>
          </p:cNvPicPr>
          <p:nvPr/>
        </p:nvPicPr>
        <p:blipFill>
          <a:blip r:embed="rId3">
            <a:clrChange>
              <a:clrFrom>
                <a:srgbClr val="FFFFFF"/>
              </a:clrFrom>
              <a:clrTo>
                <a:srgbClr val="FFFFFF">
                  <a:alpha val="0"/>
                </a:srgbClr>
              </a:clrTo>
            </a:clrChange>
            <a:duotone>
              <a:prstClr val="black"/>
              <a:srgbClr val="D9C3A5">
                <a:tint val="50000"/>
                <a:satMod val="180000"/>
              </a:srgbClr>
            </a:duotone>
          </a:blip>
          <a:srcRect/>
          <a:stretch>
            <a:fillRect/>
          </a:stretch>
        </p:blipFill>
        <p:spPr bwMode="auto">
          <a:xfrm>
            <a:off x="4800600" y="1066800"/>
            <a:ext cx="2590800" cy="2590800"/>
          </a:xfrm>
          <a:prstGeom prst="rect">
            <a:avLst/>
          </a:prstGeom>
          <a:noFill/>
          <a:ln w="9525">
            <a:noFill/>
            <a:miter lim="800000"/>
            <a:headEnd/>
            <a:tailEnd/>
          </a:ln>
          <a:effectLst/>
        </p:spPr>
      </p:pic>
      <p:sp>
        <p:nvSpPr>
          <p:cNvPr id="7" name="Title 6"/>
          <p:cNvSpPr>
            <a:spLocks noGrp="1"/>
          </p:cNvSpPr>
          <p:nvPr>
            <p:ph type="title"/>
          </p:nvPr>
        </p:nvSpPr>
        <p:spPr/>
        <p:txBody>
          <a:bodyPr/>
          <a:lstStyle/>
          <a:p>
            <a:r>
              <a:rPr lang="en-US" dirty="0" smtClean="0"/>
              <a:t>Once upon a cow…</a:t>
            </a:r>
            <a:endParaRPr lang="en-US" dirty="0"/>
          </a:p>
        </p:txBody>
      </p:sp>
      <p:sp>
        <p:nvSpPr>
          <p:cNvPr id="3" name="Content Placeholder 2"/>
          <p:cNvSpPr>
            <a:spLocks noGrp="1"/>
          </p:cNvSpPr>
          <p:nvPr>
            <p:ph idx="1"/>
          </p:nvPr>
        </p:nvSpPr>
        <p:spPr>
          <a:xfrm>
            <a:off x="3048000" y="2895600"/>
            <a:ext cx="4876800" cy="3124200"/>
          </a:xfrm>
        </p:spPr>
        <p:txBody>
          <a:bodyPr>
            <a:normAutofit lnSpcReduction="10000"/>
          </a:bodyPr>
          <a:lstStyle/>
          <a:p>
            <a:pPr lvl="0"/>
            <a:r>
              <a:rPr lang="en-US" sz="7200" dirty="0" smtClean="0">
                <a:latin typeface="Old English Text MT" pitchFamily="66" charset="0"/>
              </a:rPr>
              <a:t>S</a:t>
            </a:r>
            <a:r>
              <a:rPr lang="en-US" dirty="0" smtClean="0"/>
              <a:t>ome of them cast mighty, impenetrable spells against it to try to force it open! They got </a:t>
            </a:r>
            <a:r>
              <a:rPr lang="en-US" dirty="0" smtClean="0">
                <a:solidFill>
                  <a:srgbClr val="C00000"/>
                </a:solidFill>
                <a:latin typeface="Old English Text MT" pitchFamily="66" charset="0"/>
              </a:rPr>
              <a:t>sucked into it </a:t>
            </a:r>
            <a:r>
              <a:rPr lang="en-US" dirty="0" smtClean="0"/>
              <a:t>instead,</a:t>
            </a:r>
            <a:r>
              <a:rPr lang="en-US" baseline="0" dirty="0" smtClean="0"/>
              <a:t> and eventually </a:t>
            </a:r>
            <a:r>
              <a:rPr lang="en-US" baseline="0" dirty="0" err="1" smtClean="0">
                <a:solidFill>
                  <a:srgbClr val="C00000"/>
                </a:solidFill>
                <a:latin typeface="Old English Text MT" pitchFamily="66" charset="0"/>
              </a:rPr>
              <a:t>raptured</a:t>
            </a:r>
            <a:r>
              <a:rPr lang="en-US" baseline="0" dirty="0" smtClean="0"/>
              <a:t>.</a:t>
            </a:r>
            <a:endParaRPr lang="en-US" dirty="0" smtClean="0"/>
          </a:p>
        </p:txBody>
      </p:sp>
      <p:sp>
        <p:nvSpPr>
          <p:cNvPr id="8" name="Text Placeholder 7"/>
          <p:cNvSpPr>
            <a:spLocks noGrp="1"/>
          </p:cNvSpPr>
          <p:nvPr>
            <p:ph type="body" sz="half" idx="2"/>
          </p:nvPr>
        </p:nvSpPr>
        <p:spPr/>
        <p:txBody>
          <a:bodyPr/>
          <a:lstStyle/>
          <a:p>
            <a:endParaRPr lang="en-US"/>
          </a:p>
        </p:txBody>
      </p:sp>
      <p:pic>
        <p:nvPicPr>
          <p:cNvPr id="11266" name="Picture 2"/>
          <p:cNvPicPr>
            <a:picLocks noChangeAspect="1" noChangeArrowheads="1"/>
          </p:cNvPicPr>
          <p:nvPr/>
        </p:nvPicPr>
        <p:blipFill>
          <a:blip r:embed="rId4">
            <a:duotone>
              <a:prstClr val="black"/>
              <a:srgbClr val="D9C3A5">
                <a:tint val="50000"/>
                <a:satMod val="180000"/>
              </a:srgbClr>
            </a:duotone>
          </a:blip>
          <a:srcRect/>
          <a:stretch>
            <a:fillRect/>
          </a:stretch>
        </p:blipFill>
        <p:spPr bwMode="auto">
          <a:xfrm>
            <a:off x="838200" y="3352800"/>
            <a:ext cx="2200275" cy="2857500"/>
          </a:xfrm>
          <a:prstGeom prst="rect">
            <a:avLst/>
          </a:prstGeom>
          <a:noFill/>
          <a:ln w="50800" cmpd="thickThin">
            <a:solidFill>
              <a:schemeClr val="bg2">
                <a:lumMod val="25000"/>
              </a:schemeClr>
            </a:solidFill>
            <a:miter lim="800000"/>
            <a:headEnd/>
            <a:tailEnd/>
          </a:ln>
          <a:effectLst/>
        </p:spPr>
      </p:pic>
      <p:sp>
        <p:nvSpPr>
          <p:cNvPr id="9" name="Slide Number Placeholder 8"/>
          <p:cNvSpPr>
            <a:spLocks noGrp="1"/>
          </p:cNvSpPr>
          <p:nvPr>
            <p:ph type="sldNum" sz="quarter" idx="12"/>
          </p:nvPr>
        </p:nvSpPr>
        <p:spPr/>
        <p:txBody>
          <a:bodyPr/>
          <a:lstStyle/>
          <a:p>
            <a:fld id="{60780B01-2B6B-4032-8203-862D56279976}" type="slidenum">
              <a:rPr lang="en-US" smtClean="0"/>
              <a:pPr/>
              <a:t>26</a:t>
            </a:fld>
            <a:endParaRPr lang="en-US"/>
          </a:p>
        </p:txBody>
      </p:sp>
      <p:sp>
        <p:nvSpPr>
          <p:cNvPr id="10" name="Footer Placeholder 9"/>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8"/>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2000"/>
                                        <p:tgtEl>
                                          <p:spTgt spid="11267"/>
                                        </p:tgtEl>
                                      </p:cBhvr>
                                    </p:animEffect>
                                    <p:set>
                                      <p:cBhvr>
                                        <p:cTn id="13" dur="1" fill="hold">
                                          <p:stCondLst>
                                            <p:cond delay="1999"/>
                                          </p:stCondLst>
                                        </p:cTn>
                                        <p:tgtEl>
                                          <p:spTgt spid="112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idx="1"/>
          </p:nvPr>
        </p:nvSpPr>
        <p:spPr>
          <a:xfrm>
            <a:off x="1143000" y="2209800"/>
            <a:ext cx="4572000" cy="4343400"/>
          </a:xfrm>
        </p:spPr>
        <p:txBody>
          <a:bodyPr>
            <a:normAutofit fontScale="92500"/>
          </a:bodyPr>
          <a:lstStyle/>
          <a:p>
            <a:r>
              <a:rPr lang="en-US" sz="7200" dirty="0" smtClean="0">
                <a:latin typeface="Old English Text MT" pitchFamily="66" charset="0"/>
              </a:rPr>
              <a:t>S</a:t>
            </a:r>
            <a:r>
              <a:rPr lang="en-US" dirty="0" smtClean="0"/>
              <a:t>ome</a:t>
            </a:r>
            <a:r>
              <a:rPr lang="en-US" baseline="0" dirty="0" smtClean="0"/>
              <a:t> of the wizards from inside the magic circle tried to push the circle outwards and make it </a:t>
            </a:r>
            <a:r>
              <a:rPr lang="en-US" baseline="0" dirty="0" smtClean="0">
                <a:solidFill>
                  <a:srgbClr val="C00000"/>
                </a:solidFill>
                <a:latin typeface="Old English Text MT" pitchFamily="66" charset="0"/>
              </a:rPr>
              <a:t>bigger</a:t>
            </a:r>
            <a:r>
              <a:rPr lang="en-US" baseline="0" dirty="0" smtClean="0"/>
              <a:t>, out of idealism; to change the wild world into a place where rules once again applied for the good of everyone.</a:t>
            </a:r>
          </a:p>
        </p:txBody>
      </p:sp>
      <p:sp>
        <p:nvSpPr>
          <p:cNvPr id="6" name="Text Placeholder 5"/>
          <p:cNvSpPr>
            <a:spLocks noGrp="1"/>
          </p:cNvSpPr>
          <p:nvPr>
            <p:ph type="body" sz="half" idx="2"/>
          </p:nvPr>
        </p:nvSpPr>
        <p:spPr/>
        <p:txBody>
          <a:bodyPr/>
          <a:lstStyle/>
          <a:p>
            <a:endParaRPr lang="en-US" dirty="0"/>
          </a:p>
        </p:txBody>
      </p:sp>
      <p:pic>
        <p:nvPicPr>
          <p:cNvPr id="12290" name="Picture 2"/>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5638800" y="685800"/>
            <a:ext cx="2654582" cy="3993688"/>
          </a:xfrm>
          <a:prstGeom prst="rect">
            <a:avLst/>
          </a:prstGeom>
          <a:noFill/>
          <a:ln w="50800" cmpd="thickThin">
            <a:solidFill>
              <a:schemeClr val="bg2">
                <a:lumMod val="25000"/>
              </a:schemeClr>
            </a:solidFill>
            <a:miter lim="800000"/>
            <a:headEnd/>
            <a:tailEnd/>
          </a:ln>
          <a:effectLst/>
        </p:spPr>
      </p:pic>
      <p:sp>
        <p:nvSpPr>
          <p:cNvPr id="7" name="Slide Number Placeholder 6"/>
          <p:cNvSpPr>
            <a:spLocks noGrp="1"/>
          </p:cNvSpPr>
          <p:nvPr>
            <p:ph type="sldNum" sz="quarter" idx="12"/>
          </p:nvPr>
        </p:nvSpPr>
        <p:spPr/>
        <p:txBody>
          <a:bodyPr/>
          <a:lstStyle/>
          <a:p>
            <a:fld id="{60780B01-2B6B-4032-8203-862D56279976}" type="slidenum">
              <a:rPr lang="en-US" smtClean="0"/>
              <a:pPr/>
              <a:t>27</a:t>
            </a:fld>
            <a:endParaRPr lang="en-US"/>
          </a:p>
        </p:txBody>
      </p:sp>
      <p:sp>
        <p:nvSpPr>
          <p:cNvPr id="8" name="Footer Placeholder 7"/>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n-US"/>
          </a:p>
        </p:txBody>
      </p:sp>
      <p:sp>
        <p:nvSpPr>
          <p:cNvPr id="3" name="Content Placeholder 2"/>
          <p:cNvSpPr>
            <a:spLocks noGrp="1"/>
          </p:cNvSpPr>
          <p:nvPr>
            <p:ph idx="1"/>
          </p:nvPr>
        </p:nvSpPr>
        <p:spPr>
          <a:xfrm>
            <a:off x="2590800" y="2514600"/>
            <a:ext cx="4495800" cy="3200400"/>
          </a:xfrm>
        </p:spPr>
        <p:txBody>
          <a:bodyPr>
            <a:normAutofit/>
          </a:bodyPr>
          <a:lstStyle/>
          <a:p>
            <a:r>
              <a:rPr lang="en-US" sz="7200" dirty="0" smtClean="0">
                <a:latin typeface="Old English Text MT" pitchFamily="66" charset="0"/>
              </a:rPr>
              <a:t>O</a:t>
            </a:r>
            <a:r>
              <a:rPr lang="en-US" dirty="0" smtClean="0"/>
              <a:t>thers had…. </a:t>
            </a:r>
            <a:r>
              <a:rPr lang="en-US" i="1" dirty="0" smtClean="0"/>
              <a:t>other</a:t>
            </a:r>
            <a:r>
              <a:rPr lang="en-US" dirty="0" smtClean="0"/>
              <a:t> agendas…</a:t>
            </a:r>
          </a:p>
        </p:txBody>
      </p:sp>
      <p:sp>
        <p:nvSpPr>
          <p:cNvPr id="13" name="Text Placeholder 12"/>
          <p:cNvSpPr>
            <a:spLocks noGrp="1"/>
          </p:cNvSpPr>
          <p:nvPr>
            <p:ph type="body" sz="half" idx="2"/>
          </p:nvPr>
        </p:nvSpPr>
        <p:spPr/>
        <p:txBody>
          <a:bodyPr/>
          <a:lstStyle/>
          <a:p>
            <a:endParaRPr lang="en-US"/>
          </a:p>
        </p:txBody>
      </p:sp>
      <p:pic>
        <p:nvPicPr>
          <p:cNvPr id="13314" name="Picture 2"/>
          <p:cNvPicPr>
            <a:picLocks noChangeAspect="1" noChangeArrowheads="1"/>
          </p:cNvPicPr>
          <p:nvPr/>
        </p:nvPicPr>
        <p:blipFill>
          <a:blip r:embed="rId2"/>
          <a:srcRect/>
          <a:stretch>
            <a:fillRect/>
          </a:stretch>
        </p:blipFill>
        <p:spPr bwMode="auto">
          <a:xfrm>
            <a:off x="6324600" y="762000"/>
            <a:ext cx="1828800" cy="2397760"/>
          </a:xfrm>
          <a:prstGeom prst="rect">
            <a:avLst/>
          </a:prstGeom>
          <a:noFill/>
          <a:ln w="50800" cmpd="thickThin">
            <a:solidFill>
              <a:schemeClr val="bg2">
                <a:lumMod val="25000"/>
              </a:schemeClr>
            </a:solidFill>
            <a:miter lim="800000"/>
            <a:headEnd/>
            <a:tailEnd/>
          </a:ln>
          <a:effectLst/>
        </p:spPr>
      </p:pic>
      <p:pic>
        <p:nvPicPr>
          <p:cNvPr id="13315" name="Picture 3"/>
          <p:cNvPicPr>
            <a:picLocks noChangeAspect="1" noChangeArrowheads="1"/>
          </p:cNvPicPr>
          <p:nvPr/>
        </p:nvPicPr>
        <p:blipFill>
          <a:blip r:embed="rId3"/>
          <a:stretch>
            <a:fillRect/>
          </a:stretch>
        </p:blipFill>
        <p:spPr bwMode="auto">
          <a:xfrm>
            <a:off x="4724400" y="1219200"/>
            <a:ext cx="3016250" cy="1905000"/>
          </a:xfrm>
          <a:prstGeom prst="rect">
            <a:avLst/>
          </a:prstGeom>
          <a:noFill/>
          <a:ln w="50800" cmpd="thickThin">
            <a:solidFill>
              <a:schemeClr val="bg2">
                <a:lumMod val="25000"/>
              </a:schemeClr>
            </a:solidFill>
          </a:ln>
        </p:spPr>
      </p:pic>
      <p:pic>
        <p:nvPicPr>
          <p:cNvPr id="13316" name="Picture 4"/>
          <p:cNvPicPr>
            <a:picLocks noChangeAspect="1" noChangeArrowheads="1"/>
          </p:cNvPicPr>
          <p:nvPr/>
        </p:nvPicPr>
        <p:blipFill>
          <a:blip r:embed="rId4">
            <a:clrChange>
              <a:clrFrom>
                <a:srgbClr val="303437"/>
              </a:clrFrom>
              <a:clrTo>
                <a:srgbClr val="303437">
                  <a:alpha val="0"/>
                </a:srgbClr>
              </a:clrTo>
            </a:clrChange>
          </a:blip>
          <a:srcRect/>
          <a:stretch>
            <a:fillRect/>
          </a:stretch>
        </p:blipFill>
        <p:spPr bwMode="auto">
          <a:xfrm>
            <a:off x="3962400" y="1752600"/>
            <a:ext cx="2895600" cy="1919628"/>
          </a:xfrm>
          <a:prstGeom prst="rect">
            <a:avLst/>
          </a:prstGeom>
          <a:noFill/>
          <a:ln w="50800" cmpd="thickThin">
            <a:solidFill>
              <a:schemeClr val="bg2">
                <a:lumMod val="25000"/>
              </a:schemeClr>
            </a:solidFill>
            <a:miter lim="800000"/>
            <a:headEnd/>
            <a:tailEnd/>
          </a:ln>
          <a:effectLst/>
        </p:spPr>
      </p:pic>
      <p:pic>
        <p:nvPicPr>
          <p:cNvPr id="13317" name="Picture 5"/>
          <p:cNvPicPr>
            <a:picLocks noChangeAspect="1" noChangeArrowheads="1"/>
          </p:cNvPicPr>
          <p:nvPr/>
        </p:nvPicPr>
        <p:blipFill>
          <a:blip r:embed="rId5"/>
          <a:srcRect/>
          <a:stretch>
            <a:fillRect/>
          </a:stretch>
        </p:blipFill>
        <p:spPr bwMode="auto">
          <a:xfrm>
            <a:off x="3962400" y="2133600"/>
            <a:ext cx="2133600" cy="3008376"/>
          </a:xfrm>
          <a:prstGeom prst="rect">
            <a:avLst/>
          </a:prstGeom>
          <a:noFill/>
          <a:ln w="50800" cmpd="thickThin">
            <a:solidFill>
              <a:schemeClr val="bg2">
                <a:lumMod val="25000"/>
              </a:schemeClr>
            </a:solidFill>
            <a:miter lim="800000"/>
            <a:headEnd/>
            <a:tailEnd/>
          </a:ln>
          <a:effectLst/>
        </p:spPr>
      </p:pic>
      <p:pic>
        <p:nvPicPr>
          <p:cNvPr id="13318" name="Picture 6"/>
          <p:cNvPicPr>
            <a:picLocks noChangeAspect="1" noChangeArrowheads="1"/>
          </p:cNvPicPr>
          <p:nvPr/>
        </p:nvPicPr>
        <p:blipFill>
          <a:blip r:embed="rId6" cstate="print"/>
          <a:srcRect/>
          <a:stretch>
            <a:fillRect/>
          </a:stretch>
        </p:blipFill>
        <p:spPr bwMode="auto">
          <a:xfrm>
            <a:off x="3276600" y="2438400"/>
            <a:ext cx="2209800" cy="3337248"/>
          </a:xfrm>
          <a:prstGeom prst="rect">
            <a:avLst/>
          </a:prstGeom>
          <a:noFill/>
          <a:ln w="50800" cmpd="thickThin">
            <a:solidFill>
              <a:schemeClr val="bg2">
                <a:lumMod val="25000"/>
              </a:schemeClr>
            </a:solidFill>
            <a:miter lim="800000"/>
            <a:headEnd/>
            <a:tailEnd/>
          </a:ln>
          <a:effectLst/>
        </p:spPr>
      </p:pic>
      <p:pic>
        <p:nvPicPr>
          <p:cNvPr id="13319" name="Picture 7"/>
          <p:cNvPicPr>
            <a:picLocks noChangeAspect="1" noChangeArrowheads="1"/>
          </p:cNvPicPr>
          <p:nvPr/>
        </p:nvPicPr>
        <p:blipFill>
          <a:blip r:embed="rId7"/>
          <a:srcRect/>
          <a:stretch>
            <a:fillRect/>
          </a:stretch>
        </p:blipFill>
        <p:spPr bwMode="auto">
          <a:xfrm>
            <a:off x="2667000" y="2971800"/>
            <a:ext cx="2057400" cy="3091661"/>
          </a:xfrm>
          <a:prstGeom prst="rect">
            <a:avLst/>
          </a:prstGeom>
          <a:noFill/>
          <a:ln w="50800" cmpd="thickThin">
            <a:solidFill>
              <a:schemeClr val="bg2">
                <a:lumMod val="25000"/>
              </a:schemeClr>
            </a:solidFill>
            <a:miter lim="800000"/>
            <a:headEnd/>
            <a:tailEnd/>
          </a:ln>
          <a:effectLst/>
        </p:spPr>
      </p:pic>
      <p:pic>
        <p:nvPicPr>
          <p:cNvPr id="13320" name="Picture 8"/>
          <p:cNvPicPr>
            <a:picLocks noChangeAspect="1" noChangeArrowheads="1"/>
          </p:cNvPicPr>
          <p:nvPr/>
        </p:nvPicPr>
        <p:blipFill>
          <a:blip r:embed="rId8"/>
          <a:srcRect/>
          <a:stretch>
            <a:fillRect/>
          </a:stretch>
        </p:blipFill>
        <p:spPr bwMode="auto">
          <a:xfrm>
            <a:off x="1828800" y="3352800"/>
            <a:ext cx="2075731" cy="2933700"/>
          </a:xfrm>
          <a:prstGeom prst="rect">
            <a:avLst/>
          </a:prstGeom>
          <a:noFill/>
          <a:ln w="50800" cmpd="thickThin">
            <a:solidFill>
              <a:schemeClr val="bg2">
                <a:lumMod val="25000"/>
              </a:schemeClr>
            </a:solidFill>
            <a:miter lim="800000"/>
            <a:headEnd/>
            <a:tailEnd/>
          </a:ln>
          <a:effectLst/>
        </p:spPr>
      </p:pic>
      <p:pic>
        <p:nvPicPr>
          <p:cNvPr id="13321" name="Picture 9"/>
          <p:cNvPicPr>
            <a:picLocks noChangeAspect="1" noChangeArrowheads="1"/>
          </p:cNvPicPr>
          <p:nvPr/>
        </p:nvPicPr>
        <p:blipFill>
          <a:blip r:embed="rId9" cstate="print"/>
          <a:srcRect/>
          <a:stretch>
            <a:fillRect/>
          </a:stretch>
        </p:blipFill>
        <p:spPr bwMode="auto">
          <a:xfrm>
            <a:off x="533400" y="3584257"/>
            <a:ext cx="2294573" cy="3273743"/>
          </a:xfrm>
          <a:prstGeom prst="rect">
            <a:avLst/>
          </a:prstGeom>
          <a:noFill/>
          <a:ln w="50800" cmpd="thickThin">
            <a:solidFill>
              <a:schemeClr val="bg2">
                <a:lumMod val="25000"/>
              </a:schemeClr>
            </a:solidFill>
            <a:miter lim="800000"/>
            <a:headEnd/>
            <a:tailEnd/>
          </a:ln>
          <a:effectLst/>
        </p:spPr>
      </p:pic>
      <p:sp>
        <p:nvSpPr>
          <p:cNvPr id="14" name="Slide Number Placeholder 13"/>
          <p:cNvSpPr>
            <a:spLocks noGrp="1"/>
          </p:cNvSpPr>
          <p:nvPr>
            <p:ph type="sldNum" sz="quarter" idx="12"/>
          </p:nvPr>
        </p:nvSpPr>
        <p:spPr/>
        <p:txBody>
          <a:bodyPr/>
          <a:lstStyle/>
          <a:p>
            <a:fld id="{60780B01-2B6B-4032-8203-862D56279976}" type="slidenum">
              <a:rPr lang="en-US" smtClean="0"/>
              <a:pPr/>
              <a:t>28</a:t>
            </a:fld>
            <a:endParaRPr lang="en-US"/>
          </a:p>
        </p:txBody>
      </p:sp>
      <p:sp>
        <p:nvSpPr>
          <p:cNvPr id="15" name="Footer Placeholder 14"/>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3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3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3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science worked</a:t>
            </a:r>
            <a:endParaRPr lang="en-US" dirty="0"/>
          </a:p>
        </p:txBody>
      </p:sp>
      <p:sp>
        <p:nvSpPr>
          <p:cNvPr id="3" name="Content Placeholder 2"/>
          <p:cNvSpPr>
            <a:spLocks noGrp="1"/>
          </p:cNvSpPr>
          <p:nvPr>
            <p:ph idx="1"/>
          </p:nvPr>
        </p:nvSpPr>
        <p:spPr>
          <a:xfrm>
            <a:off x="457200" y="2667000"/>
            <a:ext cx="8229600" cy="3459163"/>
          </a:xfrm>
        </p:spPr>
        <p:txBody>
          <a:bodyPr/>
          <a:lstStyle/>
          <a:p>
            <a:pPr algn="ctr">
              <a:buNone/>
            </a:pPr>
            <a:r>
              <a:rPr lang="en-US" dirty="0" smtClean="0"/>
              <a:t>We now understand far</a:t>
            </a:r>
            <a:r>
              <a:rPr lang="en-US" baseline="0" dirty="0" smtClean="0"/>
              <a:t> more about how games work than we did ten years ago.</a:t>
            </a:r>
          </a:p>
        </p:txBody>
      </p:sp>
      <p:sp>
        <p:nvSpPr>
          <p:cNvPr id="4" name="Slide Number Placeholder 3"/>
          <p:cNvSpPr>
            <a:spLocks noGrp="1"/>
          </p:cNvSpPr>
          <p:nvPr>
            <p:ph type="sldNum" sz="quarter" idx="12"/>
          </p:nvPr>
        </p:nvSpPr>
        <p:spPr/>
        <p:txBody>
          <a:bodyPr/>
          <a:lstStyle/>
          <a:p>
            <a:fld id="{60780B01-2B6B-4032-8203-862D56279976}" type="slidenum">
              <a:rPr lang="en-US" smtClean="0"/>
              <a:pPr/>
              <a:t>29</a:t>
            </a:fld>
            <a:endParaRPr lang="en-US" dirty="0"/>
          </a:p>
        </p:txBody>
      </p:sp>
      <p:sp>
        <p:nvSpPr>
          <p:cNvPr id="5" name="Footer Placeholder 4"/>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0" dirty="0" smtClean="0"/>
              <a:t>The magic circle</a:t>
            </a:r>
            <a:endParaRPr lang="en-US" b="0" dirty="0"/>
          </a:p>
        </p:txBody>
      </p:sp>
      <p:sp>
        <p:nvSpPr>
          <p:cNvPr id="11" name="Text Placeholder 10"/>
          <p:cNvSpPr>
            <a:spLocks noGrp="1"/>
          </p:cNvSpPr>
          <p:nvPr>
            <p:ph type="body" sz="half" idx="2"/>
          </p:nvPr>
        </p:nvSpPr>
        <p:spPr/>
        <p:txBody>
          <a:bodyPr/>
          <a:lstStyle/>
          <a:p>
            <a:endParaRPr lang="en-US"/>
          </a:p>
        </p:txBody>
      </p:sp>
      <p:sp>
        <p:nvSpPr>
          <p:cNvPr id="3" name="Content Placeholder 2"/>
          <p:cNvSpPr>
            <a:spLocks noGrp="1"/>
          </p:cNvSpPr>
          <p:nvPr>
            <p:ph idx="1"/>
          </p:nvPr>
        </p:nvSpPr>
        <p:spPr>
          <a:xfrm>
            <a:off x="1295400" y="2514600"/>
            <a:ext cx="5029200" cy="3657600"/>
          </a:xfrm>
        </p:spPr>
        <p:txBody>
          <a:bodyPr>
            <a:normAutofit lnSpcReduction="10000"/>
          </a:bodyPr>
          <a:lstStyle/>
          <a:p>
            <a:r>
              <a:rPr lang="en-US" sz="7200" b="0" dirty="0" smtClean="0">
                <a:latin typeface="Old English Text MT" pitchFamily="66" charset="0"/>
              </a:rPr>
              <a:t>T</a:t>
            </a:r>
            <a:r>
              <a:rPr lang="en-US" b="0" dirty="0" smtClean="0"/>
              <a:t>hey lived inside a </a:t>
            </a:r>
            <a:r>
              <a:rPr lang="en-US" b="0" dirty="0" smtClean="0">
                <a:solidFill>
                  <a:srgbClr val="C00000"/>
                </a:solidFill>
                <a:latin typeface="Old English Text MT" pitchFamily="66" charset="0"/>
              </a:rPr>
              <a:t>magic circle</a:t>
            </a:r>
            <a:r>
              <a:rPr lang="en-US" b="0" dirty="0" smtClean="0"/>
              <a:t>:  a shimmering barrier put up by powerful magicians.</a:t>
            </a:r>
          </a:p>
          <a:p>
            <a:r>
              <a:rPr lang="en-US" dirty="0" smtClean="0"/>
              <a:t>It was transparent, but hard, like glass.</a:t>
            </a:r>
            <a:endParaRPr lang="en-US" b="0" dirty="0" smtClean="0"/>
          </a:p>
        </p:txBody>
      </p:sp>
      <p:pic>
        <p:nvPicPr>
          <p:cNvPr id="12" name="Picture 4" descr="C:\Raph's\Nonfiction\Online game design\Austin Game Conference 2003\will wright.jpg"/>
          <p:cNvPicPr>
            <a:picLocks noChangeAspect="1" noChangeArrowheads="1"/>
          </p:cNvPicPr>
          <p:nvPr/>
        </p:nvPicPr>
        <p:blipFill>
          <a:blip r:embed="rId2">
            <a:clrChange>
              <a:clrFrom>
                <a:srgbClr val="FFFFFF"/>
              </a:clrFrom>
              <a:clrTo>
                <a:srgbClr val="FFFFFF">
                  <a:alpha val="0"/>
                </a:srgbClr>
              </a:clrTo>
            </a:clrChange>
            <a:duotone>
              <a:prstClr val="black"/>
              <a:srgbClr val="D9C3A5">
                <a:tint val="50000"/>
                <a:satMod val="180000"/>
              </a:srgbClr>
            </a:duotone>
          </a:blip>
          <a:srcRect l="63063" t="27628"/>
          <a:stretch>
            <a:fillRect/>
          </a:stretch>
        </p:blipFill>
        <p:spPr bwMode="auto">
          <a:xfrm>
            <a:off x="6096000" y="1447800"/>
            <a:ext cx="1907213" cy="2802673"/>
          </a:xfrm>
          <a:prstGeom prst="rect">
            <a:avLst/>
          </a:prstGeom>
          <a:noFill/>
        </p:spPr>
      </p:pic>
      <p:sp>
        <p:nvSpPr>
          <p:cNvPr id="13" name="Slide Number Placeholder 12"/>
          <p:cNvSpPr>
            <a:spLocks noGrp="1"/>
          </p:cNvSpPr>
          <p:nvPr>
            <p:ph type="sldNum" sz="quarter" idx="12"/>
          </p:nvPr>
        </p:nvSpPr>
        <p:spPr/>
        <p:txBody>
          <a:bodyPr/>
          <a:lstStyle/>
          <a:p>
            <a:fld id="{60780B01-2B6B-4032-8203-862D56279976}" type="slidenum">
              <a:rPr lang="en-US" smtClean="0"/>
              <a:pPr/>
              <a:t>3</a:t>
            </a:fld>
            <a:endParaRPr lang="en-US"/>
          </a:p>
        </p:txBody>
      </p:sp>
      <p:sp>
        <p:nvSpPr>
          <p:cNvPr id="14" name="Footer Placeholder 13"/>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4294967295"/>
          </p:nvPr>
        </p:nvSpPr>
        <p:spPr>
          <a:xfrm>
            <a:off x="4038600" y="3124200"/>
            <a:ext cx="4038600" cy="914400"/>
          </a:xfrm>
        </p:spPr>
        <p:txBody>
          <a:bodyPr>
            <a:normAutofit fontScale="70000" lnSpcReduction="20000"/>
          </a:bodyPr>
          <a:lstStyle/>
          <a:p>
            <a:pPr algn="r">
              <a:buNone/>
            </a:pPr>
            <a:r>
              <a:rPr lang="en-US" b="1" dirty="0" smtClean="0"/>
              <a:t>A Game Grammar</a:t>
            </a:r>
            <a:endParaRPr lang="en-US" dirty="0" smtClean="0"/>
          </a:p>
          <a:p>
            <a:pPr algn="r">
              <a:buNone/>
            </a:pPr>
            <a:r>
              <a:rPr lang="en-US" dirty="0" smtClean="0"/>
              <a:t>by </a:t>
            </a:r>
            <a:r>
              <a:rPr lang="en-US" dirty="0" err="1" smtClean="0"/>
              <a:t>Stéphane</a:t>
            </a:r>
            <a:r>
              <a:rPr lang="en-US" dirty="0" smtClean="0"/>
              <a:t> </a:t>
            </a:r>
            <a:r>
              <a:rPr lang="en-US" dirty="0" err="1" smtClean="0"/>
              <a:t>Bura</a:t>
            </a:r>
            <a:endParaRPr lang="en-US" dirty="0" smtClean="0"/>
          </a:p>
          <a:p>
            <a:pPr algn="r">
              <a:buNone/>
            </a:pPr>
            <a:r>
              <a:rPr lang="en-US" sz="1800" dirty="0" smtClean="0"/>
              <a:t>http://www.stephanebura.com/diagrams/</a:t>
            </a:r>
          </a:p>
          <a:p>
            <a:endParaRPr lang="en-US" dirty="0"/>
          </a:p>
        </p:txBody>
      </p:sp>
      <p:pic>
        <p:nvPicPr>
          <p:cNvPr id="14338" name="Picture 2"/>
          <p:cNvPicPr>
            <a:picLocks noChangeAspect="1" noChangeArrowheads="1"/>
          </p:cNvPicPr>
          <p:nvPr/>
        </p:nvPicPr>
        <p:blipFill>
          <a:blip r:embed="rId2"/>
          <a:srcRect/>
          <a:stretch>
            <a:fillRect/>
          </a:stretch>
        </p:blipFill>
        <p:spPr bwMode="auto">
          <a:xfrm>
            <a:off x="1047750" y="838200"/>
            <a:ext cx="3829050" cy="5105400"/>
          </a:xfrm>
          <a:prstGeom prst="rect">
            <a:avLst/>
          </a:prstGeom>
          <a:noFill/>
          <a:ln w="9525">
            <a:noFill/>
            <a:miter lim="800000"/>
            <a:headEnd/>
            <a:tailEnd/>
          </a:ln>
          <a:effectLst/>
        </p:spPr>
      </p:pic>
      <p:sp>
        <p:nvSpPr>
          <p:cNvPr id="9" name="Slide Number Placeholder 8"/>
          <p:cNvSpPr>
            <a:spLocks noGrp="1"/>
          </p:cNvSpPr>
          <p:nvPr>
            <p:ph type="sldNum" sz="quarter" idx="12"/>
          </p:nvPr>
        </p:nvSpPr>
        <p:spPr/>
        <p:txBody>
          <a:bodyPr/>
          <a:lstStyle/>
          <a:p>
            <a:fld id="{60780B01-2B6B-4032-8203-862D56279976}" type="slidenum">
              <a:rPr lang="en-US" smtClean="0"/>
              <a:pPr/>
              <a:t>30</a:t>
            </a:fld>
            <a:endParaRPr lang="en-US"/>
          </a:p>
        </p:txBody>
      </p:sp>
      <p:sp>
        <p:nvSpPr>
          <p:cNvPr id="10" name="Footer Placeholder 9"/>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rot="20347664">
            <a:off x="5281130" y="2179754"/>
            <a:ext cx="4767366" cy="3575524"/>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We also co-opted other sciences</a:t>
            </a:r>
            <a:endParaRPr lang="en-US" dirty="0"/>
          </a:p>
        </p:txBody>
      </p:sp>
      <p:sp>
        <p:nvSpPr>
          <p:cNvPr id="3" name="Content Placeholder 2"/>
          <p:cNvSpPr>
            <a:spLocks noGrp="1"/>
          </p:cNvSpPr>
          <p:nvPr>
            <p:ph idx="1"/>
          </p:nvPr>
        </p:nvSpPr>
        <p:spPr>
          <a:xfrm>
            <a:off x="457200" y="1600200"/>
            <a:ext cx="5562600" cy="4343400"/>
          </a:xfrm>
        </p:spPr>
        <p:txBody>
          <a:bodyPr numCol="2">
            <a:noAutofit/>
          </a:bodyPr>
          <a:lstStyle/>
          <a:p>
            <a:r>
              <a:rPr lang="en-US" sz="2400" dirty="0" smtClean="0"/>
              <a:t>Identity</a:t>
            </a:r>
          </a:p>
          <a:p>
            <a:pPr lvl="1"/>
            <a:r>
              <a:rPr lang="en-US" sz="2000" dirty="0" smtClean="0"/>
              <a:t>Signaling</a:t>
            </a:r>
          </a:p>
          <a:p>
            <a:pPr lvl="1"/>
            <a:r>
              <a:rPr lang="en-US" sz="2000" dirty="0" smtClean="0"/>
              <a:t>Roles</a:t>
            </a:r>
          </a:p>
          <a:p>
            <a:pPr lvl="1"/>
            <a:r>
              <a:rPr lang="en-US" sz="2000" dirty="0" smtClean="0"/>
              <a:t>Profiles</a:t>
            </a:r>
          </a:p>
          <a:p>
            <a:pPr lvl="1"/>
            <a:r>
              <a:rPr lang="en-US" sz="2000" dirty="0" smtClean="0"/>
              <a:t>Reputation</a:t>
            </a:r>
          </a:p>
          <a:p>
            <a:pPr lvl="1"/>
            <a:r>
              <a:rPr lang="en-US" sz="2000" dirty="0" smtClean="0"/>
              <a:t>Credentials</a:t>
            </a:r>
          </a:p>
          <a:p>
            <a:pPr lvl="0"/>
            <a:r>
              <a:rPr lang="en-US" sz="2400" dirty="0" smtClean="0"/>
              <a:t>Clusters</a:t>
            </a:r>
          </a:p>
          <a:p>
            <a:pPr lvl="1"/>
            <a:r>
              <a:rPr lang="en-US" sz="2000" dirty="0" smtClean="0"/>
              <a:t>Ad hoc groups</a:t>
            </a:r>
          </a:p>
          <a:p>
            <a:pPr lvl="1"/>
            <a:r>
              <a:rPr lang="en-US" sz="2000" dirty="0" smtClean="0"/>
              <a:t>Tribal identity</a:t>
            </a:r>
          </a:p>
          <a:p>
            <a:pPr lvl="0"/>
            <a:r>
              <a:rPr lang="en-US" sz="2400" dirty="0" smtClean="0"/>
              <a:t>Trade</a:t>
            </a:r>
          </a:p>
          <a:p>
            <a:pPr lvl="1"/>
            <a:r>
              <a:rPr lang="en-US" sz="2000" dirty="0" smtClean="0"/>
              <a:t>Power laws</a:t>
            </a:r>
          </a:p>
          <a:p>
            <a:pPr lvl="0"/>
            <a:r>
              <a:rPr lang="en-US" sz="2400" dirty="0" smtClean="0"/>
              <a:t>Societies</a:t>
            </a:r>
          </a:p>
          <a:p>
            <a:pPr lvl="1"/>
            <a:r>
              <a:rPr lang="en-US" sz="2000" dirty="0" smtClean="0"/>
              <a:t>Weak ties</a:t>
            </a:r>
          </a:p>
          <a:p>
            <a:pPr lvl="1"/>
            <a:r>
              <a:rPr lang="en-US" sz="2000" dirty="0" smtClean="0"/>
              <a:t>Trust</a:t>
            </a:r>
          </a:p>
          <a:p>
            <a:pPr lvl="1"/>
            <a:r>
              <a:rPr lang="en-US" sz="2000" dirty="0" smtClean="0"/>
              <a:t>Governance</a:t>
            </a:r>
          </a:p>
          <a:p>
            <a:pPr lvl="1"/>
            <a:r>
              <a:rPr lang="en-US" sz="2000" dirty="0" smtClean="0"/>
              <a:t>History</a:t>
            </a:r>
          </a:p>
          <a:p>
            <a:pPr lvl="0"/>
            <a:r>
              <a:rPr lang="en-US" sz="2400" dirty="0" smtClean="0"/>
              <a:t>Communication channels</a:t>
            </a:r>
          </a:p>
          <a:p>
            <a:pPr lvl="1"/>
            <a:r>
              <a:rPr lang="en-US" sz="2000" dirty="0" smtClean="0"/>
              <a:t>Synchronous</a:t>
            </a:r>
          </a:p>
          <a:p>
            <a:pPr lvl="1"/>
            <a:r>
              <a:rPr lang="en-US" sz="2000" dirty="0" smtClean="0"/>
              <a:t>Asynchronous</a:t>
            </a:r>
          </a:p>
        </p:txBody>
      </p:sp>
      <p:sp>
        <p:nvSpPr>
          <p:cNvPr id="5" name="Slide Number Placeholder 4"/>
          <p:cNvSpPr>
            <a:spLocks noGrp="1"/>
          </p:cNvSpPr>
          <p:nvPr>
            <p:ph type="sldNum" sz="quarter" idx="12"/>
          </p:nvPr>
        </p:nvSpPr>
        <p:spPr/>
        <p:txBody>
          <a:bodyPr/>
          <a:lstStyle/>
          <a:p>
            <a:fld id="{60780B01-2B6B-4032-8203-862D56279976}" type="slidenum">
              <a:rPr lang="en-US" smtClean="0"/>
              <a:pPr/>
              <a:t>31</a:t>
            </a:fld>
            <a:endParaRPr lang="en-US" dirty="0"/>
          </a:p>
        </p:txBody>
      </p:sp>
      <p:sp>
        <p:nvSpPr>
          <p:cNvPr id="6" name="Footer Placeholder 5"/>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dirty="0" smtClean="0"/>
              <a:t>Individuals</a:t>
            </a:r>
          </a:p>
        </p:txBody>
      </p:sp>
      <p:sp>
        <p:nvSpPr>
          <p:cNvPr id="35843" name="Content Placeholder 3"/>
          <p:cNvSpPr>
            <a:spLocks noGrp="1"/>
          </p:cNvSpPr>
          <p:nvPr>
            <p:ph idx="1"/>
          </p:nvPr>
        </p:nvSpPr>
        <p:spPr>
          <a:xfrm>
            <a:off x="457200" y="1600200"/>
            <a:ext cx="8229600" cy="4495800"/>
          </a:xfrm>
        </p:spPr>
        <p:txBody>
          <a:bodyPr rtlCol="0">
            <a:normAutofit fontScale="55000" lnSpcReduction="20000"/>
          </a:bodyPr>
          <a:lstStyle/>
          <a:p>
            <a:pPr eaLnBrk="1" fontAlgn="auto" hangingPunct="1">
              <a:spcAft>
                <a:spcPts val="0"/>
              </a:spcAft>
              <a:buFont typeface="Arial" pitchFamily="34" charset="0"/>
              <a:buChar char="•"/>
              <a:defRPr/>
            </a:pPr>
            <a:r>
              <a:rPr lang="en-US" sz="4400" dirty="0" smtClean="0">
                <a:solidFill>
                  <a:srgbClr val="C00000"/>
                </a:solidFill>
              </a:rPr>
              <a:t>Identity formation</a:t>
            </a:r>
          </a:p>
          <a:p>
            <a:pPr lvl="1" eaLnBrk="1" fontAlgn="auto" hangingPunct="1">
              <a:spcAft>
                <a:spcPts val="0"/>
              </a:spcAft>
              <a:buFont typeface="Arial" pitchFamily="34" charset="0"/>
              <a:buNone/>
              <a:defRPr/>
            </a:pPr>
            <a:r>
              <a:rPr lang="en-US" sz="4400" dirty="0" smtClean="0"/>
              <a:t>	Particularly notable during adolescent years, as identity exploration results in association with </a:t>
            </a:r>
            <a:r>
              <a:rPr lang="en-US" sz="4400" dirty="0" err="1" smtClean="0"/>
              <a:t>memetic</a:t>
            </a:r>
            <a:r>
              <a:rPr lang="en-US" sz="4400" dirty="0" smtClean="0"/>
              <a:t> tribes.</a:t>
            </a:r>
          </a:p>
          <a:p>
            <a:pPr eaLnBrk="1" fontAlgn="auto" hangingPunct="1">
              <a:spcAft>
                <a:spcPts val="0"/>
              </a:spcAft>
              <a:buFont typeface="Arial" pitchFamily="34" charset="0"/>
              <a:buChar char="•"/>
              <a:defRPr/>
            </a:pPr>
            <a:endParaRPr lang="en-US" sz="4400" dirty="0" smtClean="0"/>
          </a:p>
          <a:p>
            <a:pPr eaLnBrk="1" fontAlgn="auto" hangingPunct="1">
              <a:spcAft>
                <a:spcPts val="0"/>
              </a:spcAft>
              <a:buFont typeface="Arial" pitchFamily="34" charset="0"/>
              <a:buChar char="•"/>
              <a:defRPr/>
            </a:pPr>
            <a:r>
              <a:rPr lang="en-US" sz="4400" dirty="0" smtClean="0"/>
              <a:t>Signaling theory</a:t>
            </a:r>
          </a:p>
          <a:p>
            <a:pPr lvl="1" eaLnBrk="1" fontAlgn="auto" hangingPunct="1">
              <a:spcAft>
                <a:spcPts val="0"/>
              </a:spcAft>
              <a:buFont typeface="Arial" pitchFamily="34" charset="0"/>
              <a:buNone/>
              <a:defRPr/>
            </a:pPr>
            <a:r>
              <a:rPr lang="en-US" sz="4400" dirty="0" smtClean="0"/>
              <a:t>	Premise: that we consciously and unconsciously select to </a:t>
            </a:r>
            <a:r>
              <a:rPr lang="en-US" sz="4400" dirty="0" smtClean="0">
                <a:solidFill>
                  <a:srgbClr val="C00000"/>
                </a:solidFill>
              </a:rPr>
              <a:t>display our psychological traits </a:t>
            </a:r>
            <a:r>
              <a:rPr lang="en-US" sz="4400" dirty="0" smtClean="0"/>
              <a:t>publicly to attract mates, tribes, and determine relative standing.</a:t>
            </a:r>
          </a:p>
          <a:p>
            <a:pPr eaLnBrk="1" fontAlgn="auto" hangingPunct="1">
              <a:spcAft>
                <a:spcPts val="0"/>
              </a:spcAft>
              <a:buFont typeface="Arial" pitchFamily="34" charset="0"/>
              <a:buChar char="•"/>
              <a:defRPr/>
            </a:pPr>
            <a:endParaRPr lang="en-US" sz="4400" dirty="0" smtClean="0"/>
          </a:p>
          <a:p>
            <a:pPr eaLnBrk="1" fontAlgn="auto" hangingPunct="1">
              <a:spcAft>
                <a:spcPts val="0"/>
              </a:spcAft>
              <a:buFont typeface="Arial" pitchFamily="34" charset="0"/>
              <a:buChar char="•"/>
              <a:defRPr/>
            </a:pPr>
            <a:r>
              <a:rPr lang="en-US" sz="4400" dirty="0" smtClean="0"/>
              <a:t>Roles</a:t>
            </a:r>
          </a:p>
          <a:p>
            <a:pPr lvl="1" eaLnBrk="1" fontAlgn="auto" hangingPunct="1">
              <a:spcAft>
                <a:spcPts val="0"/>
              </a:spcAft>
              <a:buFont typeface="Arial" pitchFamily="34" charset="0"/>
              <a:buNone/>
              <a:defRPr/>
            </a:pPr>
            <a:r>
              <a:rPr lang="en-US" sz="4400" dirty="0" smtClean="0"/>
              <a:t>	Provides each individual a reason to </a:t>
            </a:r>
            <a:r>
              <a:rPr lang="en-US" sz="4400" dirty="0" smtClean="0">
                <a:solidFill>
                  <a:srgbClr val="C00000"/>
                </a:solidFill>
              </a:rPr>
              <a:t>specialize</a:t>
            </a:r>
            <a:r>
              <a:rPr lang="en-US" sz="4400" dirty="0" smtClean="0"/>
              <a:t>, and thereby webs the individual more tightly into the community as a whole.</a:t>
            </a:r>
            <a:r>
              <a:rPr lang="en-US" dirty="0" smtClean="0"/>
              <a:t>	</a:t>
            </a:r>
          </a:p>
        </p:txBody>
      </p:sp>
      <p:sp>
        <p:nvSpPr>
          <p:cNvPr id="4" name="Slide Number Placeholder 3"/>
          <p:cNvSpPr>
            <a:spLocks noGrp="1"/>
          </p:cNvSpPr>
          <p:nvPr>
            <p:ph type="sldNum" sz="quarter" idx="12"/>
          </p:nvPr>
        </p:nvSpPr>
        <p:spPr/>
        <p:txBody>
          <a:bodyPr/>
          <a:lstStyle/>
          <a:p>
            <a:fld id="{60780B01-2B6B-4032-8203-862D56279976}" type="slidenum">
              <a:rPr lang="en-US" smtClean="0"/>
              <a:pPr/>
              <a:t>32</a:t>
            </a:fld>
            <a:endParaRPr lang="en-US" dirty="0"/>
          </a:p>
        </p:txBody>
      </p:sp>
      <p:sp>
        <p:nvSpPr>
          <p:cNvPr id="5" name="Footer Placeholder 4"/>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dirty="0" smtClean="0"/>
              <a:t>Clusters</a:t>
            </a:r>
          </a:p>
        </p:txBody>
      </p:sp>
      <p:sp>
        <p:nvSpPr>
          <p:cNvPr id="38915" name="Content Placeholder 2"/>
          <p:cNvSpPr>
            <a:spLocks noGrp="1"/>
          </p:cNvSpPr>
          <p:nvPr>
            <p:ph idx="1"/>
          </p:nvPr>
        </p:nvSpPr>
        <p:spPr>
          <a:xfrm>
            <a:off x="457200" y="1600200"/>
            <a:ext cx="5867400" cy="4525963"/>
          </a:xfrm>
        </p:spPr>
        <p:txBody>
          <a:bodyPr>
            <a:normAutofit fontScale="85000" lnSpcReduction="10000"/>
          </a:bodyPr>
          <a:lstStyle/>
          <a:p>
            <a:pPr eaLnBrk="1" hangingPunct="1"/>
            <a:r>
              <a:rPr lang="en-US" dirty="0" smtClean="0"/>
              <a:t>Individuals tend to web together into social networks that are “lumpy.”</a:t>
            </a:r>
          </a:p>
          <a:p>
            <a:pPr lvl="1" eaLnBrk="1" hangingPunct="1"/>
            <a:r>
              <a:rPr lang="en-US" dirty="0" smtClean="0"/>
              <a:t>	Plenty of other material out there on this topic.</a:t>
            </a:r>
          </a:p>
          <a:p>
            <a:pPr eaLnBrk="1" hangingPunct="1"/>
            <a:r>
              <a:rPr lang="en-US" dirty="0" smtClean="0"/>
              <a:t>Clusters exhibit </a:t>
            </a:r>
            <a:r>
              <a:rPr lang="en-US" dirty="0" smtClean="0">
                <a:solidFill>
                  <a:srgbClr val="C00000"/>
                </a:solidFill>
              </a:rPr>
              <a:t>homogeneity </a:t>
            </a:r>
          </a:p>
          <a:p>
            <a:pPr lvl="1" eaLnBrk="1" hangingPunct="1"/>
            <a:r>
              <a:rPr lang="en-US" dirty="0" smtClean="0"/>
              <a:t>	Of genetics (family/tribe networks), of ideas</a:t>
            </a:r>
          </a:p>
          <a:p>
            <a:pPr eaLnBrk="1" hangingPunct="1"/>
            <a:r>
              <a:rPr lang="en-US" dirty="0" smtClean="0"/>
              <a:t>Clusters tend to be densely webbed and have </a:t>
            </a:r>
            <a:r>
              <a:rPr lang="en-US" dirty="0" smtClean="0">
                <a:solidFill>
                  <a:srgbClr val="C00000"/>
                </a:solidFill>
              </a:rPr>
              <a:t>“strong man” leaders</a:t>
            </a:r>
          </a:p>
          <a:p>
            <a:pPr lvl="1" eaLnBrk="1" hangingPunct="1"/>
            <a:r>
              <a:rPr lang="en-US" dirty="0" smtClean="0"/>
              <a:t>	Hierarchy and law emerges with scale.</a:t>
            </a:r>
          </a:p>
        </p:txBody>
      </p:sp>
      <p:grpSp>
        <p:nvGrpSpPr>
          <p:cNvPr id="51" name="Group 50"/>
          <p:cNvGrpSpPr/>
          <p:nvPr/>
        </p:nvGrpSpPr>
        <p:grpSpPr>
          <a:xfrm rot="17555377">
            <a:off x="5509959" y="2784741"/>
            <a:ext cx="4156075" cy="1641475"/>
            <a:chOff x="3616325" y="2362200"/>
            <a:chExt cx="4156075" cy="1641475"/>
          </a:xfrm>
        </p:grpSpPr>
        <p:pic>
          <p:nvPicPr>
            <p:cNvPr id="20" name="Picture 5" descr="002933-rounded-glossy-black-icon-media-a-media29-record"/>
            <p:cNvPicPr>
              <a:picLocks noChangeAspect="1" noChangeArrowheads="1"/>
            </p:cNvPicPr>
            <p:nvPr/>
          </p:nvPicPr>
          <p:blipFill>
            <a:blip r:embed="rId2" cstate="print"/>
            <a:srcRect/>
            <a:stretch>
              <a:fillRect/>
            </a:stretch>
          </p:blipFill>
          <p:spPr bwMode="auto">
            <a:xfrm>
              <a:off x="3844925" y="2362200"/>
              <a:ext cx="574675" cy="574675"/>
            </a:xfrm>
            <a:prstGeom prst="rect">
              <a:avLst/>
            </a:prstGeom>
            <a:noFill/>
          </p:spPr>
        </p:pic>
        <p:pic>
          <p:nvPicPr>
            <p:cNvPr id="21" name="Picture 6" descr="002933-rounded-glossy-black-icon-media-a-media29-record"/>
            <p:cNvPicPr>
              <a:picLocks noChangeAspect="1" noChangeArrowheads="1"/>
            </p:cNvPicPr>
            <p:nvPr/>
          </p:nvPicPr>
          <p:blipFill>
            <a:blip r:embed="rId2" cstate="print"/>
            <a:srcRect/>
            <a:stretch>
              <a:fillRect/>
            </a:stretch>
          </p:blipFill>
          <p:spPr bwMode="auto">
            <a:xfrm>
              <a:off x="4530725" y="2362200"/>
              <a:ext cx="574675" cy="574675"/>
            </a:xfrm>
            <a:prstGeom prst="rect">
              <a:avLst/>
            </a:prstGeom>
            <a:noFill/>
          </p:spPr>
        </p:pic>
        <p:pic>
          <p:nvPicPr>
            <p:cNvPr id="22" name="Picture 7" descr="002933-rounded-glossy-black-icon-media-a-media29-record"/>
            <p:cNvPicPr>
              <a:picLocks noChangeAspect="1" noChangeArrowheads="1"/>
            </p:cNvPicPr>
            <p:nvPr/>
          </p:nvPicPr>
          <p:blipFill>
            <a:blip r:embed="rId2" cstate="print"/>
            <a:srcRect/>
            <a:stretch>
              <a:fillRect/>
            </a:stretch>
          </p:blipFill>
          <p:spPr bwMode="auto">
            <a:xfrm>
              <a:off x="3616325" y="2971800"/>
              <a:ext cx="574675" cy="574675"/>
            </a:xfrm>
            <a:prstGeom prst="rect">
              <a:avLst/>
            </a:prstGeom>
            <a:noFill/>
          </p:spPr>
        </p:pic>
        <p:pic>
          <p:nvPicPr>
            <p:cNvPr id="23" name="Picture 8" descr="002933-rounded-glossy-black-icon-media-a-media29-record"/>
            <p:cNvPicPr>
              <a:picLocks noChangeAspect="1" noChangeArrowheads="1"/>
            </p:cNvPicPr>
            <p:nvPr/>
          </p:nvPicPr>
          <p:blipFill>
            <a:blip r:embed="rId2" cstate="print"/>
            <a:srcRect/>
            <a:stretch>
              <a:fillRect/>
            </a:stretch>
          </p:blipFill>
          <p:spPr bwMode="auto">
            <a:xfrm>
              <a:off x="4606925" y="3124200"/>
              <a:ext cx="574675" cy="574675"/>
            </a:xfrm>
            <a:prstGeom prst="rect">
              <a:avLst/>
            </a:prstGeom>
            <a:noFill/>
          </p:spPr>
        </p:pic>
        <p:pic>
          <p:nvPicPr>
            <p:cNvPr id="24" name="Picture 9" descr="002933-rounded-glossy-black-icon-media-a-media29-record"/>
            <p:cNvPicPr>
              <a:picLocks noChangeAspect="1" noChangeArrowheads="1"/>
            </p:cNvPicPr>
            <p:nvPr/>
          </p:nvPicPr>
          <p:blipFill>
            <a:blip r:embed="rId2" cstate="print"/>
            <a:srcRect/>
            <a:stretch>
              <a:fillRect/>
            </a:stretch>
          </p:blipFill>
          <p:spPr bwMode="auto">
            <a:xfrm>
              <a:off x="4149725" y="3429000"/>
              <a:ext cx="574675" cy="574675"/>
            </a:xfrm>
            <a:prstGeom prst="rect">
              <a:avLst/>
            </a:prstGeom>
            <a:noFill/>
          </p:spPr>
        </p:pic>
        <p:sp>
          <p:nvSpPr>
            <p:cNvPr id="25" name="Line 10"/>
            <p:cNvSpPr>
              <a:spLocks noChangeShapeType="1"/>
            </p:cNvSpPr>
            <p:nvPr/>
          </p:nvSpPr>
          <p:spPr bwMode="auto">
            <a:xfrm>
              <a:off x="4149725" y="2667000"/>
              <a:ext cx="609600" cy="0"/>
            </a:xfrm>
            <a:prstGeom prst="line">
              <a:avLst/>
            </a:prstGeom>
            <a:noFill/>
            <a:ln w="9525">
              <a:solidFill>
                <a:schemeClr val="tx1"/>
              </a:solidFill>
              <a:round/>
              <a:headEnd/>
              <a:tailEnd/>
            </a:ln>
            <a:effectLst/>
          </p:spPr>
          <p:txBody>
            <a:bodyPr/>
            <a:lstStyle/>
            <a:p>
              <a:endParaRPr lang="en-US"/>
            </a:p>
          </p:txBody>
        </p:sp>
        <p:sp>
          <p:nvSpPr>
            <p:cNvPr id="26" name="Line 11"/>
            <p:cNvSpPr>
              <a:spLocks noChangeShapeType="1"/>
            </p:cNvSpPr>
            <p:nvPr/>
          </p:nvSpPr>
          <p:spPr bwMode="auto">
            <a:xfrm flipH="1">
              <a:off x="3921125" y="2667000"/>
              <a:ext cx="228600" cy="609600"/>
            </a:xfrm>
            <a:prstGeom prst="line">
              <a:avLst/>
            </a:prstGeom>
            <a:noFill/>
            <a:ln w="9525">
              <a:solidFill>
                <a:schemeClr val="tx1"/>
              </a:solidFill>
              <a:round/>
              <a:headEnd/>
              <a:tailEnd/>
            </a:ln>
            <a:effectLst/>
          </p:spPr>
          <p:txBody>
            <a:bodyPr/>
            <a:lstStyle/>
            <a:p>
              <a:endParaRPr lang="en-US"/>
            </a:p>
          </p:txBody>
        </p:sp>
        <p:sp>
          <p:nvSpPr>
            <p:cNvPr id="27" name="Line 12"/>
            <p:cNvSpPr>
              <a:spLocks noChangeShapeType="1"/>
            </p:cNvSpPr>
            <p:nvPr/>
          </p:nvSpPr>
          <p:spPr bwMode="auto">
            <a:xfrm>
              <a:off x="3921125" y="3276600"/>
              <a:ext cx="533400" cy="457200"/>
            </a:xfrm>
            <a:prstGeom prst="line">
              <a:avLst/>
            </a:prstGeom>
            <a:noFill/>
            <a:ln w="9525">
              <a:solidFill>
                <a:schemeClr val="tx1"/>
              </a:solidFill>
              <a:round/>
              <a:headEnd/>
              <a:tailEnd/>
            </a:ln>
            <a:effectLst/>
          </p:spPr>
          <p:txBody>
            <a:bodyPr/>
            <a:lstStyle/>
            <a:p>
              <a:endParaRPr lang="en-US"/>
            </a:p>
          </p:txBody>
        </p:sp>
        <p:sp>
          <p:nvSpPr>
            <p:cNvPr id="28" name="Line 13"/>
            <p:cNvSpPr>
              <a:spLocks noChangeShapeType="1"/>
            </p:cNvSpPr>
            <p:nvPr/>
          </p:nvSpPr>
          <p:spPr bwMode="auto">
            <a:xfrm flipV="1">
              <a:off x="4454525" y="3429000"/>
              <a:ext cx="457200" cy="381000"/>
            </a:xfrm>
            <a:prstGeom prst="line">
              <a:avLst/>
            </a:prstGeom>
            <a:noFill/>
            <a:ln w="9525">
              <a:solidFill>
                <a:schemeClr val="tx1"/>
              </a:solidFill>
              <a:round/>
              <a:headEnd/>
              <a:tailEnd/>
            </a:ln>
            <a:effectLst/>
          </p:spPr>
          <p:txBody>
            <a:bodyPr/>
            <a:lstStyle/>
            <a:p>
              <a:endParaRPr lang="en-US"/>
            </a:p>
          </p:txBody>
        </p:sp>
        <p:sp>
          <p:nvSpPr>
            <p:cNvPr id="29" name="Line 14"/>
            <p:cNvSpPr>
              <a:spLocks noChangeShapeType="1"/>
            </p:cNvSpPr>
            <p:nvPr/>
          </p:nvSpPr>
          <p:spPr bwMode="auto">
            <a:xfrm>
              <a:off x="4835525" y="2667000"/>
              <a:ext cx="76200" cy="762000"/>
            </a:xfrm>
            <a:prstGeom prst="line">
              <a:avLst/>
            </a:prstGeom>
            <a:noFill/>
            <a:ln w="9525">
              <a:solidFill>
                <a:schemeClr val="tx1"/>
              </a:solidFill>
              <a:round/>
              <a:headEnd/>
              <a:tailEnd/>
            </a:ln>
            <a:effectLst/>
          </p:spPr>
          <p:txBody>
            <a:bodyPr/>
            <a:lstStyle/>
            <a:p>
              <a:endParaRPr lang="en-US"/>
            </a:p>
          </p:txBody>
        </p:sp>
        <p:sp>
          <p:nvSpPr>
            <p:cNvPr id="30" name="Line 15"/>
            <p:cNvSpPr>
              <a:spLocks noChangeShapeType="1"/>
            </p:cNvSpPr>
            <p:nvPr/>
          </p:nvSpPr>
          <p:spPr bwMode="auto">
            <a:xfrm>
              <a:off x="4149725" y="2667000"/>
              <a:ext cx="304800" cy="1066800"/>
            </a:xfrm>
            <a:prstGeom prst="line">
              <a:avLst/>
            </a:prstGeom>
            <a:noFill/>
            <a:ln w="9525">
              <a:solidFill>
                <a:schemeClr val="tx1"/>
              </a:solidFill>
              <a:round/>
              <a:headEnd/>
              <a:tailEnd/>
            </a:ln>
            <a:effectLst/>
          </p:spPr>
          <p:txBody>
            <a:bodyPr/>
            <a:lstStyle/>
            <a:p>
              <a:endParaRPr lang="en-US"/>
            </a:p>
          </p:txBody>
        </p:sp>
        <p:sp>
          <p:nvSpPr>
            <p:cNvPr id="31" name="Line 16"/>
            <p:cNvSpPr>
              <a:spLocks noChangeShapeType="1"/>
            </p:cNvSpPr>
            <p:nvPr/>
          </p:nvSpPr>
          <p:spPr bwMode="auto">
            <a:xfrm>
              <a:off x="4149725" y="2667000"/>
              <a:ext cx="685800" cy="762000"/>
            </a:xfrm>
            <a:prstGeom prst="line">
              <a:avLst/>
            </a:prstGeom>
            <a:noFill/>
            <a:ln w="9525">
              <a:solidFill>
                <a:schemeClr val="tx1"/>
              </a:solidFill>
              <a:round/>
              <a:headEnd/>
              <a:tailEnd/>
            </a:ln>
            <a:effectLst/>
          </p:spPr>
          <p:txBody>
            <a:bodyPr/>
            <a:lstStyle/>
            <a:p>
              <a:endParaRPr lang="en-US"/>
            </a:p>
          </p:txBody>
        </p:sp>
        <p:sp>
          <p:nvSpPr>
            <p:cNvPr id="32" name="Line 17"/>
            <p:cNvSpPr>
              <a:spLocks noChangeShapeType="1"/>
            </p:cNvSpPr>
            <p:nvPr/>
          </p:nvSpPr>
          <p:spPr bwMode="auto">
            <a:xfrm flipH="1">
              <a:off x="3921125" y="2667000"/>
              <a:ext cx="838200" cy="609600"/>
            </a:xfrm>
            <a:prstGeom prst="line">
              <a:avLst/>
            </a:prstGeom>
            <a:noFill/>
            <a:ln w="9525">
              <a:solidFill>
                <a:schemeClr val="tx1"/>
              </a:solidFill>
              <a:round/>
              <a:headEnd/>
              <a:tailEnd/>
            </a:ln>
            <a:effectLst/>
          </p:spPr>
          <p:txBody>
            <a:bodyPr/>
            <a:lstStyle/>
            <a:p>
              <a:endParaRPr lang="en-US"/>
            </a:p>
          </p:txBody>
        </p:sp>
        <p:sp>
          <p:nvSpPr>
            <p:cNvPr id="33" name="Line 18"/>
            <p:cNvSpPr>
              <a:spLocks noChangeShapeType="1"/>
            </p:cNvSpPr>
            <p:nvPr/>
          </p:nvSpPr>
          <p:spPr bwMode="auto">
            <a:xfrm flipH="1">
              <a:off x="4454525" y="2590800"/>
              <a:ext cx="457200" cy="1143000"/>
            </a:xfrm>
            <a:prstGeom prst="line">
              <a:avLst/>
            </a:prstGeom>
            <a:noFill/>
            <a:ln w="9525">
              <a:solidFill>
                <a:schemeClr val="tx1"/>
              </a:solidFill>
              <a:round/>
              <a:headEnd/>
              <a:tailEnd/>
            </a:ln>
            <a:effectLst/>
          </p:spPr>
          <p:txBody>
            <a:bodyPr/>
            <a:lstStyle/>
            <a:p>
              <a:endParaRPr lang="en-US"/>
            </a:p>
          </p:txBody>
        </p:sp>
        <p:sp>
          <p:nvSpPr>
            <p:cNvPr id="34" name="Line 19"/>
            <p:cNvSpPr>
              <a:spLocks noChangeShapeType="1"/>
            </p:cNvSpPr>
            <p:nvPr/>
          </p:nvSpPr>
          <p:spPr bwMode="auto">
            <a:xfrm flipH="1" flipV="1">
              <a:off x="3921125" y="3200400"/>
              <a:ext cx="990600" cy="228600"/>
            </a:xfrm>
            <a:prstGeom prst="line">
              <a:avLst/>
            </a:prstGeom>
            <a:noFill/>
            <a:ln w="9525">
              <a:solidFill>
                <a:schemeClr val="tx1"/>
              </a:solidFill>
              <a:round/>
              <a:headEnd/>
              <a:tailEnd/>
            </a:ln>
            <a:effectLst/>
          </p:spPr>
          <p:txBody>
            <a:bodyPr/>
            <a:lstStyle/>
            <a:p>
              <a:endParaRPr lang="en-US"/>
            </a:p>
          </p:txBody>
        </p:sp>
        <p:pic>
          <p:nvPicPr>
            <p:cNvPr id="35" name="Picture 26" descr="002933-rounded-glossy-black-icon-media-a-media29-record"/>
            <p:cNvPicPr>
              <a:picLocks noChangeAspect="1" noChangeArrowheads="1"/>
            </p:cNvPicPr>
            <p:nvPr/>
          </p:nvPicPr>
          <p:blipFill>
            <a:blip r:embed="rId2" cstate="print"/>
            <a:srcRect/>
            <a:stretch>
              <a:fillRect/>
            </a:stretch>
          </p:blipFill>
          <p:spPr bwMode="auto">
            <a:xfrm>
              <a:off x="6435725" y="2362200"/>
              <a:ext cx="574675" cy="574675"/>
            </a:xfrm>
            <a:prstGeom prst="rect">
              <a:avLst/>
            </a:prstGeom>
            <a:noFill/>
          </p:spPr>
        </p:pic>
        <p:pic>
          <p:nvPicPr>
            <p:cNvPr id="36" name="Picture 27" descr="002933-rounded-glossy-black-icon-media-a-media29-record"/>
            <p:cNvPicPr>
              <a:picLocks noChangeAspect="1" noChangeArrowheads="1"/>
            </p:cNvPicPr>
            <p:nvPr/>
          </p:nvPicPr>
          <p:blipFill>
            <a:blip r:embed="rId2" cstate="print"/>
            <a:srcRect/>
            <a:stretch>
              <a:fillRect/>
            </a:stretch>
          </p:blipFill>
          <p:spPr bwMode="auto">
            <a:xfrm>
              <a:off x="7121525" y="2362200"/>
              <a:ext cx="574675" cy="574675"/>
            </a:xfrm>
            <a:prstGeom prst="rect">
              <a:avLst/>
            </a:prstGeom>
            <a:noFill/>
          </p:spPr>
        </p:pic>
        <p:pic>
          <p:nvPicPr>
            <p:cNvPr id="37" name="Picture 28" descr="002933-rounded-glossy-black-icon-media-a-media29-record"/>
            <p:cNvPicPr>
              <a:picLocks noChangeAspect="1" noChangeArrowheads="1"/>
            </p:cNvPicPr>
            <p:nvPr/>
          </p:nvPicPr>
          <p:blipFill>
            <a:blip r:embed="rId2" cstate="print"/>
            <a:srcRect/>
            <a:stretch>
              <a:fillRect/>
            </a:stretch>
          </p:blipFill>
          <p:spPr bwMode="auto">
            <a:xfrm>
              <a:off x="6207125" y="2971800"/>
              <a:ext cx="574675" cy="574675"/>
            </a:xfrm>
            <a:prstGeom prst="rect">
              <a:avLst/>
            </a:prstGeom>
            <a:noFill/>
          </p:spPr>
        </p:pic>
        <p:pic>
          <p:nvPicPr>
            <p:cNvPr id="38" name="Picture 29" descr="002933-rounded-glossy-black-icon-media-a-media29-record"/>
            <p:cNvPicPr>
              <a:picLocks noChangeAspect="1" noChangeArrowheads="1"/>
            </p:cNvPicPr>
            <p:nvPr/>
          </p:nvPicPr>
          <p:blipFill>
            <a:blip r:embed="rId2" cstate="print"/>
            <a:srcRect/>
            <a:stretch>
              <a:fillRect/>
            </a:stretch>
          </p:blipFill>
          <p:spPr bwMode="auto">
            <a:xfrm>
              <a:off x="7197725" y="3124200"/>
              <a:ext cx="574675" cy="574675"/>
            </a:xfrm>
            <a:prstGeom prst="rect">
              <a:avLst/>
            </a:prstGeom>
            <a:noFill/>
          </p:spPr>
        </p:pic>
        <p:pic>
          <p:nvPicPr>
            <p:cNvPr id="39" name="Picture 30" descr="002933-rounded-glossy-black-icon-media-a-media29-record"/>
            <p:cNvPicPr>
              <a:picLocks noChangeAspect="1" noChangeArrowheads="1"/>
            </p:cNvPicPr>
            <p:nvPr/>
          </p:nvPicPr>
          <p:blipFill>
            <a:blip r:embed="rId2" cstate="print"/>
            <a:srcRect/>
            <a:stretch>
              <a:fillRect/>
            </a:stretch>
          </p:blipFill>
          <p:spPr bwMode="auto">
            <a:xfrm>
              <a:off x="6740525" y="3429000"/>
              <a:ext cx="574675" cy="574675"/>
            </a:xfrm>
            <a:prstGeom prst="rect">
              <a:avLst/>
            </a:prstGeom>
            <a:noFill/>
          </p:spPr>
        </p:pic>
        <p:sp>
          <p:nvSpPr>
            <p:cNvPr id="40" name="Line 31"/>
            <p:cNvSpPr>
              <a:spLocks noChangeShapeType="1"/>
            </p:cNvSpPr>
            <p:nvPr/>
          </p:nvSpPr>
          <p:spPr bwMode="auto">
            <a:xfrm>
              <a:off x="6740525" y="2667000"/>
              <a:ext cx="609600" cy="0"/>
            </a:xfrm>
            <a:prstGeom prst="line">
              <a:avLst/>
            </a:prstGeom>
            <a:noFill/>
            <a:ln w="9525">
              <a:solidFill>
                <a:schemeClr val="tx1"/>
              </a:solidFill>
              <a:round/>
              <a:headEnd/>
              <a:tailEnd/>
            </a:ln>
            <a:effectLst/>
          </p:spPr>
          <p:txBody>
            <a:bodyPr/>
            <a:lstStyle/>
            <a:p>
              <a:endParaRPr lang="en-US"/>
            </a:p>
          </p:txBody>
        </p:sp>
        <p:sp>
          <p:nvSpPr>
            <p:cNvPr id="41" name="Line 32"/>
            <p:cNvSpPr>
              <a:spLocks noChangeShapeType="1"/>
            </p:cNvSpPr>
            <p:nvPr/>
          </p:nvSpPr>
          <p:spPr bwMode="auto">
            <a:xfrm flipH="1">
              <a:off x="6511925" y="2667000"/>
              <a:ext cx="228600" cy="609600"/>
            </a:xfrm>
            <a:prstGeom prst="line">
              <a:avLst/>
            </a:prstGeom>
            <a:noFill/>
            <a:ln w="9525">
              <a:solidFill>
                <a:schemeClr val="tx1"/>
              </a:solidFill>
              <a:round/>
              <a:headEnd/>
              <a:tailEnd/>
            </a:ln>
            <a:effectLst/>
          </p:spPr>
          <p:txBody>
            <a:bodyPr/>
            <a:lstStyle/>
            <a:p>
              <a:endParaRPr lang="en-US"/>
            </a:p>
          </p:txBody>
        </p:sp>
        <p:sp>
          <p:nvSpPr>
            <p:cNvPr id="42" name="Line 33"/>
            <p:cNvSpPr>
              <a:spLocks noChangeShapeType="1"/>
            </p:cNvSpPr>
            <p:nvPr/>
          </p:nvSpPr>
          <p:spPr bwMode="auto">
            <a:xfrm>
              <a:off x="6511925" y="3276600"/>
              <a:ext cx="533400" cy="457200"/>
            </a:xfrm>
            <a:prstGeom prst="line">
              <a:avLst/>
            </a:prstGeom>
            <a:noFill/>
            <a:ln w="9525">
              <a:solidFill>
                <a:schemeClr val="tx1"/>
              </a:solidFill>
              <a:round/>
              <a:headEnd/>
              <a:tailEnd/>
            </a:ln>
            <a:effectLst/>
          </p:spPr>
          <p:txBody>
            <a:bodyPr/>
            <a:lstStyle/>
            <a:p>
              <a:endParaRPr lang="en-US"/>
            </a:p>
          </p:txBody>
        </p:sp>
        <p:sp>
          <p:nvSpPr>
            <p:cNvPr id="43" name="Line 34"/>
            <p:cNvSpPr>
              <a:spLocks noChangeShapeType="1"/>
            </p:cNvSpPr>
            <p:nvPr/>
          </p:nvSpPr>
          <p:spPr bwMode="auto">
            <a:xfrm flipV="1">
              <a:off x="7045325" y="3429000"/>
              <a:ext cx="457200" cy="381000"/>
            </a:xfrm>
            <a:prstGeom prst="line">
              <a:avLst/>
            </a:prstGeom>
            <a:noFill/>
            <a:ln w="9525">
              <a:solidFill>
                <a:schemeClr val="tx1"/>
              </a:solidFill>
              <a:round/>
              <a:headEnd/>
              <a:tailEnd/>
            </a:ln>
            <a:effectLst/>
          </p:spPr>
          <p:txBody>
            <a:bodyPr/>
            <a:lstStyle/>
            <a:p>
              <a:endParaRPr lang="en-US"/>
            </a:p>
          </p:txBody>
        </p:sp>
        <p:sp>
          <p:nvSpPr>
            <p:cNvPr id="44" name="Line 35"/>
            <p:cNvSpPr>
              <a:spLocks noChangeShapeType="1"/>
            </p:cNvSpPr>
            <p:nvPr/>
          </p:nvSpPr>
          <p:spPr bwMode="auto">
            <a:xfrm>
              <a:off x="7426325" y="2667000"/>
              <a:ext cx="76200" cy="762000"/>
            </a:xfrm>
            <a:prstGeom prst="line">
              <a:avLst/>
            </a:prstGeom>
            <a:noFill/>
            <a:ln w="9525">
              <a:solidFill>
                <a:schemeClr val="tx1"/>
              </a:solidFill>
              <a:round/>
              <a:headEnd/>
              <a:tailEnd/>
            </a:ln>
            <a:effectLst/>
          </p:spPr>
          <p:txBody>
            <a:bodyPr/>
            <a:lstStyle/>
            <a:p>
              <a:endParaRPr lang="en-US"/>
            </a:p>
          </p:txBody>
        </p:sp>
        <p:sp>
          <p:nvSpPr>
            <p:cNvPr id="45" name="Line 36"/>
            <p:cNvSpPr>
              <a:spLocks noChangeShapeType="1"/>
            </p:cNvSpPr>
            <p:nvPr/>
          </p:nvSpPr>
          <p:spPr bwMode="auto">
            <a:xfrm>
              <a:off x="6740525" y="2667000"/>
              <a:ext cx="304800" cy="1066800"/>
            </a:xfrm>
            <a:prstGeom prst="line">
              <a:avLst/>
            </a:prstGeom>
            <a:noFill/>
            <a:ln w="9525">
              <a:solidFill>
                <a:schemeClr val="tx1"/>
              </a:solidFill>
              <a:round/>
              <a:headEnd/>
              <a:tailEnd/>
            </a:ln>
            <a:effectLst/>
          </p:spPr>
          <p:txBody>
            <a:bodyPr/>
            <a:lstStyle/>
            <a:p>
              <a:endParaRPr lang="en-US"/>
            </a:p>
          </p:txBody>
        </p:sp>
        <p:sp>
          <p:nvSpPr>
            <p:cNvPr id="46" name="Line 37"/>
            <p:cNvSpPr>
              <a:spLocks noChangeShapeType="1"/>
            </p:cNvSpPr>
            <p:nvPr/>
          </p:nvSpPr>
          <p:spPr bwMode="auto">
            <a:xfrm>
              <a:off x="6740525" y="2667000"/>
              <a:ext cx="685800" cy="762000"/>
            </a:xfrm>
            <a:prstGeom prst="line">
              <a:avLst/>
            </a:prstGeom>
            <a:noFill/>
            <a:ln w="9525">
              <a:solidFill>
                <a:schemeClr val="tx1"/>
              </a:solidFill>
              <a:round/>
              <a:headEnd/>
              <a:tailEnd/>
            </a:ln>
            <a:effectLst/>
          </p:spPr>
          <p:txBody>
            <a:bodyPr/>
            <a:lstStyle/>
            <a:p>
              <a:endParaRPr lang="en-US"/>
            </a:p>
          </p:txBody>
        </p:sp>
        <p:sp>
          <p:nvSpPr>
            <p:cNvPr id="47" name="Line 38"/>
            <p:cNvSpPr>
              <a:spLocks noChangeShapeType="1"/>
            </p:cNvSpPr>
            <p:nvPr/>
          </p:nvSpPr>
          <p:spPr bwMode="auto">
            <a:xfrm flipH="1">
              <a:off x="6511925" y="2667000"/>
              <a:ext cx="838200" cy="609600"/>
            </a:xfrm>
            <a:prstGeom prst="line">
              <a:avLst/>
            </a:prstGeom>
            <a:noFill/>
            <a:ln w="9525">
              <a:solidFill>
                <a:schemeClr val="tx1"/>
              </a:solidFill>
              <a:round/>
              <a:headEnd/>
              <a:tailEnd/>
            </a:ln>
            <a:effectLst/>
          </p:spPr>
          <p:txBody>
            <a:bodyPr/>
            <a:lstStyle/>
            <a:p>
              <a:endParaRPr lang="en-US"/>
            </a:p>
          </p:txBody>
        </p:sp>
        <p:sp>
          <p:nvSpPr>
            <p:cNvPr id="48" name="Line 39"/>
            <p:cNvSpPr>
              <a:spLocks noChangeShapeType="1"/>
            </p:cNvSpPr>
            <p:nvPr/>
          </p:nvSpPr>
          <p:spPr bwMode="auto">
            <a:xfrm flipH="1">
              <a:off x="7045325" y="2590800"/>
              <a:ext cx="457200" cy="1143000"/>
            </a:xfrm>
            <a:prstGeom prst="line">
              <a:avLst/>
            </a:prstGeom>
            <a:noFill/>
            <a:ln w="9525">
              <a:solidFill>
                <a:schemeClr val="tx1"/>
              </a:solidFill>
              <a:round/>
              <a:headEnd/>
              <a:tailEnd/>
            </a:ln>
            <a:effectLst/>
          </p:spPr>
          <p:txBody>
            <a:bodyPr/>
            <a:lstStyle/>
            <a:p>
              <a:endParaRPr lang="en-US"/>
            </a:p>
          </p:txBody>
        </p:sp>
        <p:sp>
          <p:nvSpPr>
            <p:cNvPr id="49" name="Line 40"/>
            <p:cNvSpPr>
              <a:spLocks noChangeShapeType="1"/>
            </p:cNvSpPr>
            <p:nvPr/>
          </p:nvSpPr>
          <p:spPr bwMode="auto">
            <a:xfrm flipH="1" flipV="1">
              <a:off x="6511925" y="3200400"/>
              <a:ext cx="990600" cy="228600"/>
            </a:xfrm>
            <a:prstGeom prst="line">
              <a:avLst/>
            </a:prstGeom>
            <a:noFill/>
            <a:ln w="9525">
              <a:solidFill>
                <a:schemeClr val="tx1"/>
              </a:solidFill>
              <a:round/>
              <a:headEnd/>
              <a:tailEnd/>
            </a:ln>
            <a:effectLst/>
          </p:spPr>
          <p:txBody>
            <a:bodyPr/>
            <a:lstStyle/>
            <a:p>
              <a:endParaRPr lang="en-US"/>
            </a:p>
          </p:txBody>
        </p:sp>
        <p:sp>
          <p:nvSpPr>
            <p:cNvPr id="50" name="Line 41"/>
            <p:cNvSpPr>
              <a:spLocks noChangeShapeType="1"/>
            </p:cNvSpPr>
            <p:nvPr/>
          </p:nvSpPr>
          <p:spPr bwMode="auto">
            <a:xfrm flipV="1">
              <a:off x="4911725" y="3276600"/>
              <a:ext cx="1524000" cy="152400"/>
            </a:xfrm>
            <a:prstGeom prst="line">
              <a:avLst/>
            </a:prstGeom>
            <a:noFill/>
            <a:ln w="9525">
              <a:solidFill>
                <a:schemeClr val="tx1"/>
              </a:solidFill>
              <a:round/>
              <a:headEnd/>
              <a:tailEnd/>
            </a:ln>
            <a:effectLst/>
          </p:spPr>
          <p:txBody>
            <a:bodyPr/>
            <a:lstStyle/>
            <a:p>
              <a:endParaRPr lang="en-US"/>
            </a:p>
          </p:txBody>
        </p:sp>
      </p:grpSp>
      <p:sp>
        <p:nvSpPr>
          <p:cNvPr id="52" name="Slide Number Placeholder 51"/>
          <p:cNvSpPr>
            <a:spLocks noGrp="1"/>
          </p:cNvSpPr>
          <p:nvPr>
            <p:ph type="sldNum" sz="quarter" idx="12"/>
          </p:nvPr>
        </p:nvSpPr>
        <p:spPr/>
        <p:txBody>
          <a:bodyPr/>
          <a:lstStyle/>
          <a:p>
            <a:fld id="{60780B01-2B6B-4032-8203-862D56279976}" type="slidenum">
              <a:rPr lang="en-US" smtClean="0"/>
              <a:pPr/>
              <a:t>33</a:t>
            </a:fld>
            <a:endParaRPr lang="en-US" dirty="0"/>
          </a:p>
        </p:txBody>
      </p:sp>
      <p:sp>
        <p:nvSpPr>
          <p:cNvPr id="53" name="Footer Placeholder 52"/>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dirty="0" smtClean="0"/>
              <a:t>Economics</a:t>
            </a:r>
          </a:p>
        </p:txBody>
      </p:sp>
      <p:sp>
        <p:nvSpPr>
          <p:cNvPr id="39939" name="Content Placeholder 2"/>
          <p:cNvSpPr>
            <a:spLocks noGrp="1"/>
          </p:cNvSpPr>
          <p:nvPr>
            <p:ph idx="1"/>
          </p:nvPr>
        </p:nvSpPr>
        <p:spPr/>
        <p:txBody>
          <a:bodyPr>
            <a:normAutofit fontScale="92500"/>
          </a:bodyPr>
          <a:lstStyle/>
          <a:p>
            <a:pPr eaLnBrk="1" hangingPunct="1"/>
            <a:r>
              <a:rPr lang="en-US" dirty="0" smtClean="0"/>
              <a:t>Organization is a means of caloric maximization.</a:t>
            </a:r>
          </a:p>
          <a:p>
            <a:pPr lvl="1" eaLnBrk="1" hangingPunct="1"/>
            <a:r>
              <a:rPr lang="en-US" dirty="0" smtClean="0"/>
              <a:t>	A method of extracting greater value from limited resources.</a:t>
            </a:r>
          </a:p>
          <a:p>
            <a:pPr lvl="1" eaLnBrk="1" hangingPunct="1"/>
            <a:r>
              <a:rPr lang="en-US" dirty="0" smtClean="0"/>
              <a:t>	In the end, this is what drives community formation.</a:t>
            </a:r>
          </a:p>
          <a:p>
            <a:pPr eaLnBrk="1" hangingPunct="1"/>
            <a:r>
              <a:rPr lang="en-US" dirty="0" err="1" smtClean="0"/>
              <a:t>Gini</a:t>
            </a:r>
            <a:r>
              <a:rPr lang="en-US" dirty="0" smtClean="0"/>
              <a:t> Coefficient structures emerge.</a:t>
            </a:r>
          </a:p>
          <a:p>
            <a:pPr lvl="1" eaLnBrk="1" hangingPunct="1"/>
            <a:r>
              <a:rPr lang="en-US" dirty="0" smtClean="0"/>
              <a:t>	Wealth distribution is always </a:t>
            </a:r>
            <a:r>
              <a:rPr lang="en-US" dirty="0" err="1" smtClean="0"/>
              <a:t>inequal</a:t>
            </a:r>
            <a:r>
              <a:rPr lang="en-US" dirty="0" smtClean="0"/>
              <a:t>; excessive inequality leads to social unrest.</a:t>
            </a:r>
          </a:p>
          <a:p>
            <a:pPr eaLnBrk="1" hangingPunct="1"/>
            <a:r>
              <a:rPr lang="en-US" dirty="0" smtClean="0">
                <a:solidFill>
                  <a:srgbClr val="C00000"/>
                </a:solidFill>
              </a:rPr>
              <a:t>Power laws </a:t>
            </a:r>
            <a:r>
              <a:rPr lang="en-US" dirty="0" smtClean="0"/>
              <a:t>manifest in all sorts of ways.</a:t>
            </a:r>
          </a:p>
        </p:txBody>
      </p:sp>
      <p:sp>
        <p:nvSpPr>
          <p:cNvPr id="4" name="Slide Number Placeholder 3"/>
          <p:cNvSpPr>
            <a:spLocks noGrp="1"/>
          </p:cNvSpPr>
          <p:nvPr>
            <p:ph type="sldNum" sz="quarter" idx="12"/>
          </p:nvPr>
        </p:nvSpPr>
        <p:spPr/>
        <p:txBody>
          <a:bodyPr/>
          <a:lstStyle/>
          <a:p>
            <a:fld id="{60780B01-2B6B-4032-8203-862D56279976}" type="slidenum">
              <a:rPr lang="en-US" smtClean="0"/>
              <a:pPr/>
              <a:t>34</a:t>
            </a:fld>
            <a:endParaRPr lang="en-US" dirty="0"/>
          </a:p>
        </p:txBody>
      </p:sp>
      <p:sp>
        <p:nvSpPr>
          <p:cNvPr id="5" name="Footer Placeholder 4"/>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dirty="0" smtClean="0"/>
              <a:t>Society</a:t>
            </a:r>
          </a:p>
        </p:txBody>
      </p:sp>
      <p:sp>
        <p:nvSpPr>
          <p:cNvPr id="40963" name="Content Placeholder 2"/>
          <p:cNvSpPr>
            <a:spLocks noGrp="1"/>
          </p:cNvSpPr>
          <p:nvPr>
            <p:ph idx="1"/>
          </p:nvPr>
        </p:nvSpPr>
        <p:spPr>
          <a:xfrm>
            <a:off x="457200" y="1600200"/>
            <a:ext cx="6019800" cy="4495799"/>
          </a:xfrm>
        </p:spPr>
        <p:txBody>
          <a:bodyPr>
            <a:normAutofit fontScale="92500" lnSpcReduction="20000"/>
          </a:bodyPr>
          <a:lstStyle/>
          <a:p>
            <a:pPr eaLnBrk="1" hangingPunct="1"/>
            <a:r>
              <a:rPr lang="en-US" dirty="0" smtClean="0">
                <a:solidFill>
                  <a:srgbClr val="C00000"/>
                </a:solidFill>
              </a:rPr>
              <a:t>Weak ties </a:t>
            </a:r>
            <a:r>
              <a:rPr lang="en-US" dirty="0" smtClean="0"/>
              <a:t>manifest as important as the network achieves scale.</a:t>
            </a:r>
          </a:p>
          <a:p>
            <a:pPr lvl="1" eaLnBrk="1" hangingPunct="1"/>
            <a:r>
              <a:rPr lang="en-US" dirty="0" smtClean="0"/>
              <a:t>	Classic example is how you obtain jobs.</a:t>
            </a:r>
          </a:p>
          <a:p>
            <a:pPr lvl="1" eaLnBrk="1" hangingPunct="1"/>
            <a:r>
              <a:rPr lang="en-US" dirty="0" smtClean="0"/>
              <a:t>	Weak ties serve to bridge clusters.</a:t>
            </a:r>
          </a:p>
          <a:p>
            <a:pPr eaLnBrk="1" hangingPunct="1"/>
            <a:r>
              <a:rPr lang="en-US" dirty="0" smtClean="0">
                <a:solidFill>
                  <a:srgbClr val="C00000"/>
                </a:solidFill>
              </a:rPr>
              <a:t>Social class </a:t>
            </a:r>
            <a:r>
              <a:rPr lang="en-US" dirty="0" smtClean="0"/>
              <a:t>instead of hierarchy develops.</a:t>
            </a:r>
          </a:p>
          <a:p>
            <a:pPr eaLnBrk="1" hangingPunct="1"/>
            <a:r>
              <a:rPr lang="en-US" dirty="0" smtClean="0">
                <a:solidFill>
                  <a:srgbClr val="C00000"/>
                </a:solidFill>
              </a:rPr>
              <a:t>Trust</a:t>
            </a:r>
            <a:r>
              <a:rPr lang="en-US" dirty="0" smtClean="0"/>
              <a:t> and </a:t>
            </a:r>
            <a:r>
              <a:rPr lang="en-US" dirty="0" smtClean="0">
                <a:solidFill>
                  <a:srgbClr val="C00000"/>
                </a:solidFill>
              </a:rPr>
              <a:t>faith</a:t>
            </a:r>
            <a:r>
              <a:rPr lang="en-US" dirty="0" smtClean="0"/>
              <a:t> and </a:t>
            </a:r>
            <a:r>
              <a:rPr lang="en-US" dirty="0" smtClean="0">
                <a:solidFill>
                  <a:srgbClr val="C00000"/>
                </a:solidFill>
              </a:rPr>
              <a:t>social contract</a:t>
            </a:r>
            <a:r>
              <a:rPr lang="en-US" dirty="0" smtClean="0"/>
              <a:t>.</a:t>
            </a:r>
          </a:p>
          <a:p>
            <a:pPr lvl="1" eaLnBrk="1" hangingPunct="1"/>
            <a:r>
              <a:rPr lang="en-US" dirty="0" smtClean="0"/>
              <a:t>	Law theoretically works to keep these in balance.</a:t>
            </a:r>
          </a:p>
          <a:p>
            <a:pPr eaLnBrk="1" hangingPunct="1"/>
            <a:r>
              <a:rPr lang="en-US" dirty="0" smtClean="0">
                <a:solidFill>
                  <a:srgbClr val="C00000"/>
                </a:solidFill>
              </a:rPr>
              <a:t>History</a:t>
            </a:r>
            <a:r>
              <a:rPr lang="en-US" dirty="0" smtClean="0"/>
              <a:t> begins to be needed.</a:t>
            </a:r>
          </a:p>
        </p:txBody>
      </p:sp>
      <p:pic>
        <p:nvPicPr>
          <p:cNvPr id="4" name="Picture 2"/>
          <p:cNvPicPr>
            <a:picLocks noChangeAspect="1" noChangeArrowheads="1"/>
          </p:cNvPicPr>
          <p:nvPr/>
        </p:nvPicPr>
        <p:blipFill>
          <a:blip r:embed="rId2"/>
          <a:srcRect/>
          <a:stretch>
            <a:fillRect/>
          </a:stretch>
        </p:blipFill>
        <p:spPr bwMode="auto">
          <a:xfrm>
            <a:off x="6096000" y="2133600"/>
            <a:ext cx="2679700" cy="1999344"/>
          </a:xfrm>
          <a:prstGeom prst="rect">
            <a:avLst/>
          </a:prstGeom>
          <a:noFill/>
          <a:ln w="9525">
            <a:solidFill>
              <a:schemeClr val="tx1"/>
            </a:solidFill>
            <a:miter lim="800000"/>
            <a:headEnd/>
            <a:tailEnd/>
          </a:ln>
          <a:effectLst/>
        </p:spPr>
      </p:pic>
      <p:sp>
        <p:nvSpPr>
          <p:cNvPr id="5" name="Slide Number Placeholder 4"/>
          <p:cNvSpPr>
            <a:spLocks noGrp="1"/>
          </p:cNvSpPr>
          <p:nvPr>
            <p:ph type="sldNum" sz="quarter" idx="12"/>
          </p:nvPr>
        </p:nvSpPr>
        <p:spPr/>
        <p:txBody>
          <a:bodyPr/>
          <a:lstStyle/>
          <a:p>
            <a:fld id="{60780B01-2B6B-4032-8203-862D56279976}" type="slidenum">
              <a:rPr lang="en-US" smtClean="0"/>
              <a:pPr/>
              <a:t>35</a:t>
            </a:fld>
            <a:endParaRPr lang="en-US" dirty="0"/>
          </a:p>
        </p:txBody>
      </p:sp>
      <p:sp>
        <p:nvSpPr>
          <p:cNvPr id="6" name="Footer Placeholder 5"/>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p:txBody>
          <a:bodyPr/>
          <a:lstStyle/>
          <a:p>
            <a:r>
              <a:rPr lang="en-US" dirty="0"/>
              <a:t>Contextual </a:t>
            </a:r>
            <a:r>
              <a:rPr lang="en-US" dirty="0" err="1"/>
              <a:t>vs</a:t>
            </a:r>
            <a:r>
              <a:rPr lang="en-US" dirty="0"/>
              <a:t> non-contextual</a:t>
            </a:r>
          </a:p>
        </p:txBody>
      </p:sp>
      <p:sp>
        <p:nvSpPr>
          <p:cNvPr id="165891" name="Rectangle 3"/>
          <p:cNvSpPr>
            <a:spLocks noGrp="1" noChangeArrowheads="1"/>
          </p:cNvSpPr>
          <p:nvPr>
            <p:ph type="body" idx="1"/>
          </p:nvPr>
        </p:nvSpPr>
        <p:spPr/>
        <p:txBody>
          <a:bodyPr/>
          <a:lstStyle/>
          <a:p>
            <a:r>
              <a:rPr lang="en-US" dirty="0"/>
              <a:t>Contextual methods are ones that are explained within the game fiction</a:t>
            </a:r>
            <a:r>
              <a:rPr lang="en-US" dirty="0" smtClean="0"/>
              <a:t>.</a:t>
            </a:r>
          </a:p>
          <a:p>
            <a:r>
              <a:rPr lang="en-US" dirty="0" smtClean="0"/>
              <a:t>Non-contextual </a:t>
            </a:r>
            <a:r>
              <a:rPr lang="en-US" dirty="0"/>
              <a:t>ones are bolted on, with no justification </a:t>
            </a:r>
            <a:r>
              <a:rPr lang="en-US" dirty="0" smtClean="0"/>
              <a:t>provided. </a:t>
            </a:r>
          </a:p>
          <a:p>
            <a:pPr lvl="1"/>
            <a:r>
              <a:rPr lang="en-US" dirty="0" smtClean="0"/>
              <a:t>	Many of these are within the game, despite being non-contextual.</a:t>
            </a:r>
          </a:p>
          <a:p>
            <a:pPr lvl="1"/>
            <a:r>
              <a:rPr lang="en-US" dirty="0" smtClean="0"/>
              <a:t>	Often supported via the game ecology, rather than by the game proper; for example, forums on the web.</a:t>
            </a:r>
            <a:endParaRPr lang="en-US" dirty="0"/>
          </a:p>
        </p:txBody>
      </p:sp>
      <p:sp>
        <p:nvSpPr>
          <p:cNvPr id="4" name="Slide Number Placeholder 3"/>
          <p:cNvSpPr>
            <a:spLocks noGrp="1"/>
          </p:cNvSpPr>
          <p:nvPr>
            <p:ph type="sldNum" sz="quarter" idx="12"/>
          </p:nvPr>
        </p:nvSpPr>
        <p:spPr/>
        <p:txBody>
          <a:bodyPr/>
          <a:lstStyle/>
          <a:p>
            <a:fld id="{60780B01-2B6B-4032-8203-862D56279976}" type="slidenum">
              <a:rPr lang="en-US" smtClean="0"/>
              <a:pPr/>
              <a:t>36</a:t>
            </a:fld>
            <a:endParaRPr lang="en-US" dirty="0"/>
          </a:p>
        </p:txBody>
      </p:sp>
      <p:sp>
        <p:nvSpPr>
          <p:cNvPr id="5" name="Footer Placeholder 4"/>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r>
              <a:rPr lang="en-US" dirty="0" smtClean="0"/>
              <a:t>Synchronous  </a:t>
            </a:r>
            <a:r>
              <a:rPr lang="en-US" sz="3200" b="0" i="1" dirty="0" err="1" smtClean="0">
                <a:latin typeface="+mn-lt"/>
              </a:rPr>
              <a:t>vs</a:t>
            </a:r>
            <a:r>
              <a:rPr lang="en-US" dirty="0" smtClean="0"/>
              <a:t> asynchronous</a:t>
            </a:r>
            <a:endParaRPr lang="en-US" dirty="0"/>
          </a:p>
        </p:txBody>
      </p:sp>
      <p:sp>
        <p:nvSpPr>
          <p:cNvPr id="166915" name="Rectangle 3"/>
          <p:cNvSpPr>
            <a:spLocks noGrp="1" noChangeArrowheads="1"/>
          </p:cNvSpPr>
          <p:nvPr>
            <p:ph type="body" idx="1"/>
          </p:nvPr>
        </p:nvSpPr>
        <p:spPr/>
        <p:txBody>
          <a:bodyPr/>
          <a:lstStyle/>
          <a:p>
            <a:r>
              <a:rPr lang="en-US" dirty="0" smtClean="0"/>
              <a:t>Synchronous methods occur in near-</a:t>
            </a:r>
            <a:r>
              <a:rPr lang="en-US" dirty="0" err="1" smtClean="0"/>
              <a:t>realtime</a:t>
            </a:r>
            <a:r>
              <a:rPr lang="en-US" dirty="0" smtClean="0"/>
              <a:t>. </a:t>
            </a:r>
          </a:p>
          <a:p>
            <a:pPr lvl="1"/>
            <a:r>
              <a:rPr lang="en-US" dirty="0" smtClean="0"/>
              <a:t>You have to be there to get the message.</a:t>
            </a:r>
          </a:p>
          <a:p>
            <a:pPr lvl="1"/>
            <a:r>
              <a:rPr lang="en-US" dirty="0" smtClean="0"/>
              <a:t>Messages are not persistent.</a:t>
            </a:r>
          </a:p>
          <a:p>
            <a:r>
              <a:rPr lang="en-US" dirty="0" smtClean="0"/>
              <a:t>Asynchronous methods are post-and-retrieve.</a:t>
            </a:r>
          </a:p>
          <a:p>
            <a:pPr lvl="1"/>
            <a:r>
              <a:rPr lang="en-US" dirty="0" smtClean="0"/>
              <a:t>Messages are persisted.</a:t>
            </a:r>
          </a:p>
          <a:p>
            <a:pPr lvl="1"/>
            <a:r>
              <a:rPr lang="en-US" dirty="0" smtClean="0"/>
              <a:t>Recipients do not need to be present at the time.</a:t>
            </a:r>
            <a:endParaRPr lang="en-US" dirty="0"/>
          </a:p>
        </p:txBody>
      </p:sp>
      <p:sp>
        <p:nvSpPr>
          <p:cNvPr id="4" name="Slide Number Placeholder 3"/>
          <p:cNvSpPr>
            <a:spLocks noGrp="1"/>
          </p:cNvSpPr>
          <p:nvPr>
            <p:ph type="sldNum" sz="quarter" idx="12"/>
          </p:nvPr>
        </p:nvSpPr>
        <p:spPr/>
        <p:txBody>
          <a:bodyPr/>
          <a:lstStyle/>
          <a:p>
            <a:fld id="{60780B01-2B6B-4032-8203-862D56279976}" type="slidenum">
              <a:rPr lang="en-US" smtClean="0"/>
              <a:pPr/>
              <a:t>37</a:t>
            </a:fld>
            <a:endParaRPr lang="en-US" dirty="0"/>
          </a:p>
        </p:txBody>
      </p:sp>
      <p:sp>
        <p:nvSpPr>
          <p:cNvPr id="5" name="Footer Placeholder 4"/>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r>
              <a:rPr lang="en-US" dirty="0" smtClean="0"/>
              <a:t>Spatial broadcast</a:t>
            </a:r>
            <a:endParaRPr lang="en-US" dirty="0"/>
          </a:p>
        </p:txBody>
      </p:sp>
      <p:sp>
        <p:nvSpPr>
          <p:cNvPr id="167939" name="Rectangle 3"/>
          <p:cNvSpPr>
            <a:spLocks noGrp="1" noChangeArrowheads="1"/>
          </p:cNvSpPr>
          <p:nvPr>
            <p:ph type="body" idx="1"/>
          </p:nvPr>
        </p:nvSpPr>
        <p:spPr/>
        <p:txBody>
          <a:bodyPr>
            <a:normAutofit fontScale="92500"/>
          </a:bodyPr>
          <a:lstStyle/>
          <a:p>
            <a:r>
              <a:rPr lang="en-US" dirty="0" smtClean="0"/>
              <a:t>Synchronous, usually contextual</a:t>
            </a:r>
          </a:p>
          <a:p>
            <a:r>
              <a:rPr lang="en-US" dirty="0" smtClean="0"/>
              <a:t>“Say”: limited range broadcast to multiple recipients</a:t>
            </a:r>
          </a:p>
          <a:p>
            <a:r>
              <a:rPr lang="en-US" dirty="0" smtClean="0"/>
              <a:t>“Talk”: like say, but one recipient called out publicly as the intended recipient</a:t>
            </a:r>
          </a:p>
          <a:p>
            <a:r>
              <a:rPr lang="en-US" dirty="0" smtClean="0"/>
              <a:t>“Whisper”: like talk, but message is garbled for any but the recipient, unless skills or proximity override</a:t>
            </a:r>
          </a:p>
          <a:p>
            <a:r>
              <a:rPr lang="en-US" dirty="0" smtClean="0"/>
              <a:t>Moods, to increase the bandwidth of communication and </a:t>
            </a:r>
            <a:r>
              <a:rPr lang="en-US" dirty="0" err="1" smtClean="0"/>
              <a:t>puppeteering</a:t>
            </a:r>
            <a:r>
              <a:rPr lang="en-US" dirty="0" smtClean="0"/>
              <a:t> capability.</a:t>
            </a:r>
            <a:endParaRPr lang="en-US" dirty="0"/>
          </a:p>
        </p:txBody>
      </p:sp>
      <p:sp>
        <p:nvSpPr>
          <p:cNvPr id="4" name="Slide Number Placeholder 3"/>
          <p:cNvSpPr>
            <a:spLocks noGrp="1"/>
          </p:cNvSpPr>
          <p:nvPr>
            <p:ph type="sldNum" sz="quarter" idx="12"/>
          </p:nvPr>
        </p:nvSpPr>
        <p:spPr/>
        <p:txBody>
          <a:bodyPr/>
          <a:lstStyle/>
          <a:p>
            <a:fld id="{60780B01-2B6B-4032-8203-862D56279976}" type="slidenum">
              <a:rPr lang="en-US" smtClean="0"/>
              <a:pPr/>
              <a:t>38</a:t>
            </a:fld>
            <a:endParaRPr lang="en-US" dirty="0"/>
          </a:p>
        </p:txBody>
      </p:sp>
      <p:sp>
        <p:nvSpPr>
          <p:cNvPr id="5" name="Footer Placeholder 4"/>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US" dirty="0" smtClean="0"/>
              <a:t>Peer to peer</a:t>
            </a:r>
            <a:endParaRPr lang="en-US" dirty="0"/>
          </a:p>
        </p:txBody>
      </p:sp>
      <p:sp>
        <p:nvSpPr>
          <p:cNvPr id="168963" name="Rectangle 3"/>
          <p:cNvSpPr>
            <a:spLocks noGrp="1" noChangeArrowheads="1"/>
          </p:cNvSpPr>
          <p:nvPr>
            <p:ph type="body" idx="1"/>
          </p:nvPr>
        </p:nvSpPr>
        <p:spPr/>
        <p:txBody>
          <a:bodyPr>
            <a:normAutofit fontScale="92500" lnSpcReduction="10000"/>
          </a:bodyPr>
          <a:lstStyle/>
          <a:p>
            <a:r>
              <a:rPr lang="en-US" dirty="0" smtClean="0"/>
              <a:t>Instant messages sent to single recipients.</a:t>
            </a:r>
          </a:p>
          <a:p>
            <a:r>
              <a:rPr lang="en-US" dirty="0" smtClean="0"/>
              <a:t>Generally synchronous</a:t>
            </a:r>
          </a:p>
          <a:p>
            <a:r>
              <a:rPr lang="en-US" dirty="0" smtClean="0"/>
              <a:t>Almost always non-contextual</a:t>
            </a:r>
          </a:p>
          <a:p>
            <a:pPr lvl="1"/>
            <a:r>
              <a:rPr lang="en-US" dirty="0" smtClean="0"/>
              <a:t>Some games explain it with </a:t>
            </a:r>
            <a:r>
              <a:rPr lang="en-US" dirty="0" err="1" smtClean="0"/>
              <a:t>psionics</a:t>
            </a:r>
            <a:r>
              <a:rPr lang="en-US" dirty="0" smtClean="0"/>
              <a:t> or communicators</a:t>
            </a:r>
          </a:p>
          <a:p>
            <a:r>
              <a:rPr lang="en-US" dirty="0" smtClean="0"/>
              <a:t>“Tell” is the classic command</a:t>
            </a:r>
          </a:p>
          <a:p>
            <a:pPr lvl="1"/>
            <a:r>
              <a:rPr lang="en-US" dirty="0" smtClean="0"/>
              <a:t>	May add AFK buffers, answering machines, etc, making it </a:t>
            </a:r>
            <a:r>
              <a:rPr lang="en-US" dirty="0" err="1" smtClean="0"/>
              <a:t>asynch</a:t>
            </a:r>
            <a:endParaRPr lang="en-US" dirty="0" smtClean="0"/>
          </a:p>
          <a:p>
            <a:r>
              <a:rPr lang="en-US" dirty="0" smtClean="0"/>
              <a:t>ICQ/IM is a more complex variant that becomes </a:t>
            </a:r>
            <a:r>
              <a:rPr lang="en-US" dirty="0" err="1" smtClean="0"/>
              <a:t>asynch</a:t>
            </a:r>
            <a:endParaRPr lang="en-US" dirty="0"/>
          </a:p>
        </p:txBody>
      </p:sp>
      <p:sp>
        <p:nvSpPr>
          <p:cNvPr id="4" name="Slide Number Placeholder 3"/>
          <p:cNvSpPr>
            <a:spLocks noGrp="1"/>
          </p:cNvSpPr>
          <p:nvPr>
            <p:ph type="sldNum" sz="quarter" idx="12"/>
          </p:nvPr>
        </p:nvSpPr>
        <p:spPr/>
        <p:txBody>
          <a:bodyPr/>
          <a:lstStyle/>
          <a:p>
            <a:fld id="{60780B01-2B6B-4032-8203-862D56279976}" type="slidenum">
              <a:rPr lang="en-US" smtClean="0"/>
              <a:pPr/>
              <a:t>39</a:t>
            </a:fld>
            <a:endParaRPr lang="en-US" dirty="0"/>
          </a:p>
        </p:txBody>
      </p:sp>
      <p:sp>
        <p:nvSpPr>
          <p:cNvPr id="5" name="Footer Placeholder 4"/>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b="0" dirty="0"/>
          </a:p>
        </p:txBody>
      </p:sp>
      <p:sp>
        <p:nvSpPr>
          <p:cNvPr id="8" name="Text Placeholder 7"/>
          <p:cNvSpPr>
            <a:spLocks noGrp="1"/>
          </p:cNvSpPr>
          <p:nvPr>
            <p:ph type="body" sz="half" idx="2"/>
          </p:nvPr>
        </p:nvSpPr>
        <p:spPr/>
        <p:txBody>
          <a:bodyPr/>
          <a:lstStyle/>
          <a:p>
            <a:endParaRPr lang="en-US"/>
          </a:p>
        </p:txBody>
      </p:sp>
      <p:sp>
        <p:nvSpPr>
          <p:cNvPr id="3" name="Content Placeholder 2"/>
          <p:cNvSpPr>
            <a:spLocks noGrp="1"/>
          </p:cNvSpPr>
          <p:nvPr>
            <p:ph idx="1"/>
          </p:nvPr>
        </p:nvSpPr>
        <p:spPr>
          <a:xfrm>
            <a:off x="762000" y="3581399"/>
            <a:ext cx="6553200" cy="3276601"/>
          </a:xfrm>
        </p:spPr>
        <p:txBody>
          <a:bodyPr/>
          <a:lstStyle/>
          <a:p>
            <a:r>
              <a:rPr lang="en-US" sz="7200" b="0" dirty="0" smtClean="0">
                <a:latin typeface="Old English Text MT" pitchFamily="66" charset="0"/>
              </a:rPr>
              <a:t>O</a:t>
            </a:r>
            <a:r>
              <a:rPr lang="en-US" b="0" dirty="0" smtClean="0"/>
              <a:t>utside the magic circle of this kingdom was the </a:t>
            </a:r>
            <a:r>
              <a:rPr lang="en-US" b="0" dirty="0" smtClean="0">
                <a:solidFill>
                  <a:srgbClr val="C00000"/>
                </a:solidFill>
                <a:latin typeface="Old English Text MT" pitchFamily="66" charset="0"/>
              </a:rPr>
              <a:t>wild world </a:t>
            </a:r>
            <a:r>
              <a:rPr lang="en-US" b="0" dirty="0" smtClean="0"/>
              <a:t>-  called wild because unlike the kingdom, it was not controlled by </a:t>
            </a:r>
            <a:r>
              <a:rPr lang="en-US" b="0" dirty="0" smtClean="0">
                <a:solidFill>
                  <a:srgbClr val="C00000"/>
                </a:solidFill>
                <a:latin typeface="Old English Text MT" pitchFamily="66" charset="0"/>
              </a:rPr>
              <a:t>rules</a:t>
            </a:r>
            <a:r>
              <a:rPr lang="en-US" b="0" dirty="0" smtClean="0"/>
              <a:t>.</a:t>
            </a:r>
          </a:p>
        </p:txBody>
      </p:sp>
      <p:sp>
        <p:nvSpPr>
          <p:cNvPr id="10" name="Slide Number Placeholder 9"/>
          <p:cNvSpPr>
            <a:spLocks noGrp="1"/>
          </p:cNvSpPr>
          <p:nvPr>
            <p:ph type="sldNum" sz="quarter" idx="12"/>
          </p:nvPr>
        </p:nvSpPr>
        <p:spPr/>
        <p:txBody>
          <a:bodyPr/>
          <a:lstStyle/>
          <a:p>
            <a:fld id="{60780B01-2B6B-4032-8203-862D56279976}" type="slidenum">
              <a:rPr lang="en-US" smtClean="0"/>
              <a:pPr/>
              <a:t>4</a:t>
            </a:fld>
            <a:endParaRPr lang="en-US"/>
          </a:p>
        </p:txBody>
      </p:sp>
      <p:sp>
        <p:nvSpPr>
          <p:cNvPr id="11" name="Footer Placeholder 10"/>
          <p:cNvSpPr>
            <a:spLocks noGrp="1"/>
          </p:cNvSpPr>
          <p:nvPr>
            <p:ph type="ftr" sz="quarter" idx="11"/>
          </p:nvPr>
        </p:nvSpPr>
        <p:spPr/>
        <p:txBody>
          <a:bodyPr/>
          <a:lstStyle/>
          <a:p>
            <a:r>
              <a:rPr lang="en-US" smtClean="0"/>
              <a:t>It’s All Games Now – Raph Koster</a:t>
            </a:r>
            <a:endParaRPr lang="en-US"/>
          </a:p>
        </p:txBody>
      </p:sp>
      <p:pic>
        <p:nvPicPr>
          <p:cNvPr id="1026" name="Picture 2"/>
          <p:cNvPicPr>
            <a:picLocks noChangeAspect="1" noChangeArrowheads="1"/>
          </p:cNvPicPr>
          <p:nvPr/>
        </p:nvPicPr>
        <p:blipFill>
          <a:blip r:embed="rId2">
            <a:duotone>
              <a:prstClr val="black"/>
              <a:srgbClr val="D9C3A5">
                <a:tint val="50000"/>
                <a:satMod val="180000"/>
              </a:srgbClr>
            </a:duotone>
            <a:lum bright="20000"/>
          </a:blip>
          <a:srcRect/>
          <a:stretch>
            <a:fillRect/>
          </a:stretch>
        </p:blipFill>
        <p:spPr bwMode="auto">
          <a:xfrm>
            <a:off x="3429000" y="1066800"/>
            <a:ext cx="4495800" cy="2991751"/>
          </a:xfrm>
          <a:prstGeom prst="rect">
            <a:avLst/>
          </a:prstGeom>
          <a:noFill/>
          <a:ln w="57150" cap="rnd" cmpd="thickThin">
            <a:solidFill>
              <a:schemeClr val="bg2">
                <a:lumMod val="25000"/>
              </a:schemeClr>
            </a:solidFill>
            <a:round/>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r>
              <a:rPr lang="en-US" dirty="0" smtClean="0"/>
              <a:t>Multichannel broadcast</a:t>
            </a:r>
            <a:endParaRPr lang="en-US" dirty="0"/>
          </a:p>
        </p:txBody>
      </p:sp>
      <p:sp>
        <p:nvSpPr>
          <p:cNvPr id="201731" name="Rectangle 3"/>
          <p:cNvSpPr>
            <a:spLocks noGrp="1" noChangeArrowheads="1"/>
          </p:cNvSpPr>
          <p:nvPr>
            <p:ph type="body" idx="1"/>
          </p:nvPr>
        </p:nvSpPr>
        <p:spPr/>
        <p:txBody>
          <a:bodyPr/>
          <a:lstStyle/>
          <a:p>
            <a:r>
              <a:rPr lang="en-US" dirty="0" smtClean="0"/>
              <a:t>Synchronous system.</a:t>
            </a:r>
          </a:p>
          <a:p>
            <a:r>
              <a:rPr lang="en-US" dirty="0" smtClean="0"/>
              <a:t>Subscribe to channels to receive text, rather than using distance</a:t>
            </a:r>
          </a:p>
          <a:p>
            <a:r>
              <a:rPr lang="en-US" dirty="0" smtClean="0"/>
              <a:t>Almost always non-contextual </a:t>
            </a:r>
          </a:p>
          <a:p>
            <a:r>
              <a:rPr lang="en-US" dirty="0" smtClean="0"/>
              <a:t>Static chat channels are the standard implementation</a:t>
            </a:r>
          </a:p>
          <a:p>
            <a:r>
              <a:rPr lang="en-US" dirty="0" smtClean="0"/>
              <a:t>Can also support dynamic conferencing</a:t>
            </a:r>
            <a:endParaRPr lang="en-US" dirty="0"/>
          </a:p>
        </p:txBody>
      </p:sp>
      <p:sp>
        <p:nvSpPr>
          <p:cNvPr id="4" name="Slide Number Placeholder 3"/>
          <p:cNvSpPr>
            <a:spLocks noGrp="1"/>
          </p:cNvSpPr>
          <p:nvPr>
            <p:ph type="sldNum" sz="quarter" idx="12"/>
          </p:nvPr>
        </p:nvSpPr>
        <p:spPr/>
        <p:txBody>
          <a:bodyPr/>
          <a:lstStyle/>
          <a:p>
            <a:fld id="{60780B01-2B6B-4032-8203-862D56279976}" type="slidenum">
              <a:rPr lang="en-US" smtClean="0"/>
              <a:pPr/>
              <a:t>40</a:t>
            </a:fld>
            <a:endParaRPr lang="en-US" dirty="0"/>
          </a:p>
        </p:txBody>
      </p:sp>
      <p:sp>
        <p:nvSpPr>
          <p:cNvPr id="5" name="Footer Placeholder 4"/>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r>
              <a:rPr lang="en-US" dirty="0" err="1" smtClean="0"/>
              <a:t>Asynch</a:t>
            </a:r>
            <a:r>
              <a:rPr lang="en-US" dirty="0" smtClean="0"/>
              <a:t> peer to peer</a:t>
            </a:r>
            <a:endParaRPr lang="en-US" dirty="0"/>
          </a:p>
        </p:txBody>
      </p:sp>
      <p:sp>
        <p:nvSpPr>
          <p:cNvPr id="171011" name="Rectangle 3"/>
          <p:cNvSpPr>
            <a:spLocks noGrp="1" noChangeArrowheads="1"/>
          </p:cNvSpPr>
          <p:nvPr>
            <p:ph type="body" idx="1"/>
          </p:nvPr>
        </p:nvSpPr>
        <p:spPr/>
        <p:txBody>
          <a:bodyPr/>
          <a:lstStyle/>
          <a:p>
            <a:pPr>
              <a:buNone/>
            </a:pPr>
            <a:r>
              <a:rPr lang="en-US" dirty="0" smtClean="0"/>
              <a:t>Messages sent to a mailbox to be retrieved later.</a:t>
            </a:r>
          </a:p>
          <a:p>
            <a:endParaRPr lang="en-US" dirty="0" smtClean="0"/>
          </a:p>
          <a:p>
            <a:r>
              <a:rPr lang="en-US" dirty="0" smtClean="0"/>
              <a:t>Embedded mail systems used to be common in virtual worlds but have faded away.</a:t>
            </a:r>
          </a:p>
          <a:p>
            <a:r>
              <a:rPr lang="en-US" dirty="0" smtClean="0"/>
              <a:t>AFK systems in instant messaging systems accomplish the same thing</a:t>
            </a:r>
          </a:p>
          <a:p>
            <a:r>
              <a:rPr lang="en-US" dirty="0" smtClean="0"/>
              <a:t>Almost always non-contextual</a:t>
            </a:r>
            <a:endParaRPr lang="en-US" dirty="0"/>
          </a:p>
        </p:txBody>
      </p:sp>
      <p:sp>
        <p:nvSpPr>
          <p:cNvPr id="4" name="Slide Number Placeholder 3"/>
          <p:cNvSpPr>
            <a:spLocks noGrp="1"/>
          </p:cNvSpPr>
          <p:nvPr>
            <p:ph type="sldNum" sz="quarter" idx="12"/>
          </p:nvPr>
        </p:nvSpPr>
        <p:spPr/>
        <p:txBody>
          <a:bodyPr/>
          <a:lstStyle/>
          <a:p>
            <a:fld id="{60780B01-2B6B-4032-8203-862D56279976}" type="slidenum">
              <a:rPr lang="en-US" smtClean="0"/>
              <a:pPr/>
              <a:t>41</a:t>
            </a:fld>
            <a:endParaRPr lang="en-US" dirty="0"/>
          </a:p>
        </p:txBody>
      </p:sp>
      <p:sp>
        <p:nvSpPr>
          <p:cNvPr id="5" name="Footer Placeholder 4"/>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dirty="0" err="1" smtClean="0"/>
              <a:t>Asynch</a:t>
            </a:r>
            <a:r>
              <a:rPr lang="en-US" dirty="0" smtClean="0"/>
              <a:t> broadcast</a:t>
            </a:r>
            <a:endParaRPr lang="en-US" dirty="0"/>
          </a:p>
        </p:txBody>
      </p:sp>
      <p:sp>
        <p:nvSpPr>
          <p:cNvPr id="172035" name="Rectangle 3"/>
          <p:cNvSpPr>
            <a:spLocks noGrp="1" noChangeArrowheads="1"/>
          </p:cNvSpPr>
          <p:nvPr>
            <p:ph type="body" idx="1"/>
          </p:nvPr>
        </p:nvSpPr>
        <p:spPr/>
        <p:txBody>
          <a:bodyPr>
            <a:normAutofit/>
          </a:bodyPr>
          <a:lstStyle/>
          <a:p>
            <a:r>
              <a:rPr lang="en-US" dirty="0" smtClean="0"/>
              <a:t>Persistent messages broadcast to multiple people</a:t>
            </a:r>
          </a:p>
          <a:p>
            <a:r>
              <a:rPr lang="en-US" dirty="0" smtClean="0"/>
              <a:t>Most text </a:t>
            </a:r>
            <a:r>
              <a:rPr lang="en-US" dirty="0" err="1" smtClean="0"/>
              <a:t>muds</a:t>
            </a:r>
            <a:r>
              <a:rPr lang="en-US" dirty="0" smtClean="0"/>
              <a:t> support embedded bulletin board systems</a:t>
            </a:r>
          </a:p>
          <a:p>
            <a:pPr lvl="1"/>
            <a:r>
              <a:rPr lang="en-US" dirty="0" smtClean="0"/>
              <a:t>	But commercial games have tended not to.</a:t>
            </a:r>
          </a:p>
          <a:p>
            <a:r>
              <a:rPr lang="en-US" dirty="0" smtClean="0"/>
              <a:t>May have “channels” like chat by using different boards</a:t>
            </a:r>
          </a:p>
          <a:p>
            <a:r>
              <a:rPr lang="en-US" dirty="0" smtClean="0"/>
              <a:t>Boards often tied to locations (thus contextual) but not always.</a:t>
            </a:r>
          </a:p>
          <a:p>
            <a:endParaRPr lang="en-US" dirty="0"/>
          </a:p>
        </p:txBody>
      </p:sp>
      <p:sp>
        <p:nvSpPr>
          <p:cNvPr id="4" name="Slide Number Placeholder 3"/>
          <p:cNvSpPr>
            <a:spLocks noGrp="1"/>
          </p:cNvSpPr>
          <p:nvPr>
            <p:ph type="sldNum" sz="quarter" idx="12"/>
          </p:nvPr>
        </p:nvSpPr>
        <p:spPr/>
        <p:txBody>
          <a:bodyPr/>
          <a:lstStyle/>
          <a:p>
            <a:fld id="{60780B01-2B6B-4032-8203-862D56279976}" type="slidenum">
              <a:rPr lang="en-US" smtClean="0"/>
              <a:pPr/>
              <a:t>42</a:t>
            </a:fld>
            <a:endParaRPr lang="en-US" dirty="0"/>
          </a:p>
        </p:txBody>
      </p:sp>
      <p:sp>
        <p:nvSpPr>
          <p:cNvPr id="5" name="Footer Placeholder 4"/>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dirty="0" smtClean="0"/>
              <a:t>A grid of </a:t>
            </a:r>
            <a:r>
              <a:rPr lang="en-US" dirty="0" err="1" smtClean="0"/>
              <a:t>comm</a:t>
            </a:r>
            <a:r>
              <a:rPr lang="en-US" dirty="0" smtClean="0"/>
              <a:t> channels</a:t>
            </a:r>
          </a:p>
        </p:txBody>
      </p:sp>
      <p:graphicFrame>
        <p:nvGraphicFramePr>
          <p:cNvPr id="4" name="Content Placeholder 3"/>
          <p:cNvGraphicFramePr>
            <a:graphicFrameLocks noGrp="1"/>
          </p:cNvGraphicFramePr>
          <p:nvPr>
            <p:ph idx="1"/>
          </p:nvPr>
        </p:nvGraphicFramePr>
        <p:xfrm>
          <a:off x="152399" y="1981200"/>
          <a:ext cx="8763001" cy="3352800"/>
        </p:xfrm>
        <a:graphic>
          <a:graphicData uri="http://schemas.openxmlformats.org/drawingml/2006/table">
            <a:tbl>
              <a:tblPr firstRow="1" bandRow="1">
                <a:tableStyleId>{5C22544A-7EE6-4342-B048-85BDC9FD1C3A}</a:tableStyleId>
              </a:tblPr>
              <a:tblGrid>
                <a:gridCol w="2434167"/>
                <a:gridCol w="2434167"/>
                <a:gridCol w="2028473"/>
                <a:gridCol w="1866194"/>
              </a:tblGrid>
              <a:tr h="1117600">
                <a:tc>
                  <a:txBody>
                    <a:bodyPr/>
                    <a:lstStyle/>
                    <a:p>
                      <a:endParaRPr lang="en-US" sz="3200" dirty="0"/>
                    </a:p>
                  </a:txBody>
                  <a:tcPr/>
                </a:tc>
                <a:tc>
                  <a:txBody>
                    <a:bodyPr/>
                    <a:lstStyle/>
                    <a:p>
                      <a:r>
                        <a:rPr lang="en-US" sz="3200" dirty="0" smtClean="0"/>
                        <a:t>1 to 1</a:t>
                      </a:r>
                      <a:endParaRPr lang="en-US" sz="3200" dirty="0"/>
                    </a:p>
                  </a:txBody>
                  <a:tcPr/>
                </a:tc>
                <a:tc>
                  <a:txBody>
                    <a:bodyPr/>
                    <a:lstStyle/>
                    <a:p>
                      <a:r>
                        <a:rPr lang="en-US" sz="3200" dirty="0" smtClean="0"/>
                        <a:t>1 to many</a:t>
                      </a:r>
                      <a:endParaRPr lang="en-US" sz="3200" dirty="0"/>
                    </a:p>
                  </a:txBody>
                  <a:tcPr/>
                </a:tc>
                <a:tc>
                  <a:txBody>
                    <a:bodyPr/>
                    <a:lstStyle/>
                    <a:p>
                      <a:r>
                        <a:rPr lang="en-US" sz="3200" dirty="0" smtClean="0"/>
                        <a:t>Many to many</a:t>
                      </a:r>
                      <a:endParaRPr lang="en-US" sz="3200" dirty="0"/>
                    </a:p>
                  </a:txBody>
                  <a:tcPr/>
                </a:tc>
              </a:tr>
              <a:tr h="1117600">
                <a:tc>
                  <a:txBody>
                    <a:bodyPr/>
                    <a:lstStyle/>
                    <a:p>
                      <a:r>
                        <a:rPr lang="en-US" sz="2800" b="1" i="1" dirty="0" smtClean="0"/>
                        <a:t>Synchronous</a:t>
                      </a:r>
                      <a:endParaRPr lang="en-US" sz="2800" b="1" i="1" dirty="0"/>
                    </a:p>
                  </a:txBody>
                  <a:tcPr>
                    <a:solidFill>
                      <a:schemeClr val="tx2">
                        <a:lumMod val="20000"/>
                        <a:lumOff val="80000"/>
                      </a:schemeClr>
                    </a:solidFill>
                  </a:tcPr>
                </a:tc>
                <a:tc>
                  <a:txBody>
                    <a:bodyPr/>
                    <a:lstStyle/>
                    <a:p>
                      <a:r>
                        <a:rPr lang="en-US" sz="3200" dirty="0" smtClean="0"/>
                        <a:t>Tell</a:t>
                      </a:r>
                    </a:p>
                    <a:p>
                      <a:r>
                        <a:rPr lang="en-US" sz="3200" dirty="0" smtClean="0"/>
                        <a:t>IM</a:t>
                      </a:r>
                      <a:endParaRPr lang="en-US" sz="3200" dirty="0"/>
                    </a:p>
                  </a:txBody>
                  <a:tcPr/>
                </a:tc>
                <a:tc>
                  <a:txBody>
                    <a:bodyPr/>
                    <a:lstStyle/>
                    <a:p>
                      <a:r>
                        <a:rPr lang="en-US" sz="3200" dirty="0" smtClean="0"/>
                        <a:t>Shout</a:t>
                      </a:r>
                      <a:endParaRPr lang="en-US" sz="3200" dirty="0"/>
                    </a:p>
                  </a:txBody>
                  <a:tcPr/>
                </a:tc>
                <a:tc>
                  <a:txBody>
                    <a:bodyPr/>
                    <a:lstStyle/>
                    <a:p>
                      <a:r>
                        <a:rPr lang="en-US" sz="3200" dirty="0" smtClean="0"/>
                        <a:t>Chat</a:t>
                      </a:r>
                    </a:p>
                    <a:p>
                      <a:r>
                        <a:rPr lang="en-US" sz="3200" dirty="0" smtClean="0"/>
                        <a:t>IRC</a:t>
                      </a:r>
                      <a:endParaRPr lang="en-US" sz="3200" dirty="0"/>
                    </a:p>
                  </a:txBody>
                  <a:tcPr/>
                </a:tc>
              </a:tr>
              <a:tr h="1117600">
                <a:tc>
                  <a:txBody>
                    <a:bodyPr/>
                    <a:lstStyle/>
                    <a:p>
                      <a:r>
                        <a:rPr lang="en-US" sz="2800" b="1" i="1" dirty="0" smtClean="0"/>
                        <a:t>Asynchronous</a:t>
                      </a:r>
                      <a:endParaRPr lang="en-US" sz="2800" b="1" i="1" dirty="0"/>
                    </a:p>
                  </a:txBody>
                  <a:tcPr>
                    <a:solidFill>
                      <a:schemeClr val="tx2">
                        <a:lumMod val="20000"/>
                        <a:lumOff val="80000"/>
                      </a:schemeClr>
                    </a:solidFill>
                  </a:tcPr>
                </a:tc>
                <a:tc>
                  <a:txBody>
                    <a:bodyPr/>
                    <a:lstStyle/>
                    <a:p>
                      <a:r>
                        <a:rPr lang="en-US" sz="3200" dirty="0" smtClean="0"/>
                        <a:t>Email</a:t>
                      </a:r>
                    </a:p>
                    <a:p>
                      <a:r>
                        <a:rPr lang="en-US" sz="3200" dirty="0" smtClean="0"/>
                        <a:t>Messages</a:t>
                      </a:r>
                      <a:endParaRPr lang="en-US" sz="3200" dirty="0"/>
                    </a:p>
                  </a:txBody>
                  <a:tcPr/>
                </a:tc>
                <a:tc>
                  <a:txBody>
                    <a:bodyPr/>
                    <a:lstStyle/>
                    <a:p>
                      <a:r>
                        <a:rPr lang="en-US" sz="3200" dirty="0" smtClean="0"/>
                        <a:t>Wall</a:t>
                      </a:r>
                    </a:p>
                    <a:p>
                      <a:r>
                        <a:rPr lang="en-US" sz="3200" dirty="0" smtClean="0"/>
                        <a:t>Twitter</a:t>
                      </a:r>
                      <a:endParaRPr lang="en-US" sz="3200" dirty="0"/>
                    </a:p>
                  </a:txBody>
                  <a:tcPr/>
                </a:tc>
                <a:tc>
                  <a:txBody>
                    <a:bodyPr/>
                    <a:lstStyle/>
                    <a:p>
                      <a:r>
                        <a:rPr lang="en-US" sz="3200" dirty="0" smtClean="0"/>
                        <a:t>Forums</a:t>
                      </a:r>
                      <a:endParaRPr lang="en-US" sz="3200" dirty="0"/>
                    </a:p>
                  </a:txBody>
                  <a:tcPr/>
                </a:tc>
              </a:tr>
            </a:tbl>
          </a:graphicData>
        </a:graphic>
      </p:graphicFrame>
      <p:sp>
        <p:nvSpPr>
          <p:cNvPr id="5" name="Slide Number Placeholder 4"/>
          <p:cNvSpPr>
            <a:spLocks noGrp="1"/>
          </p:cNvSpPr>
          <p:nvPr>
            <p:ph type="sldNum" sz="quarter" idx="12"/>
          </p:nvPr>
        </p:nvSpPr>
        <p:spPr/>
        <p:txBody>
          <a:bodyPr/>
          <a:lstStyle/>
          <a:p>
            <a:fld id="{60780B01-2B6B-4032-8203-862D56279976}" type="slidenum">
              <a:rPr lang="en-US" smtClean="0"/>
              <a:pPr/>
              <a:t>43</a:t>
            </a:fld>
            <a:endParaRPr lang="en-US" dirty="0"/>
          </a:p>
        </p:txBody>
      </p:sp>
      <p:sp>
        <p:nvSpPr>
          <p:cNvPr id="6" name="Footer Placeholder 5"/>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rtlCol="0">
            <a:normAutofit/>
          </a:bodyPr>
          <a:lstStyle/>
          <a:p>
            <a:pPr eaLnBrk="1" fontAlgn="auto" hangingPunct="1">
              <a:spcAft>
                <a:spcPts val="0"/>
              </a:spcAft>
              <a:defRPr/>
            </a:pPr>
            <a:r>
              <a:rPr lang="en-US" dirty="0" smtClean="0"/>
              <a:t>Synchronous grouping</a:t>
            </a:r>
          </a:p>
        </p:txBody>
      </p:sp>
      <p:sp>
        <p:nvSpPr>
          <p:cNvPr id="48131" name="Content Placeholder 4"/>
          <p:cNvSpPr>
            <a:spLocks noGrp="1"/>
          </p:cNvSpPr>
          <p:nvPr>
            <p:ph idx="1"/>
          </p:nvPr>
        </p:nvSpPr>
        <p:spPr/>
        <p:txBody>
          <a:bodyPr/>
          <a:lstStyle/>
          <a:p>
            <a:pPr eaLnBrk="1" hangingPunct="1"/>
            <a:r>
              <a:rPr lang="en-US" dirty="0" smtClean="0"/>
              <a:t>Players working as a team to accomplish a goal.</a:t>
            </a:r>
          </a:p>
          <a:p>
            <a:pPr eaLnBrk="1" hangingPunct="1"/>
            <a:endParaRPr lang="en-US" dirty="0" smtClean="0"/>
          </a:p>
          <a:p>
            <a:pPr eaLnBrk="1" hangingPunct="1"/>
            <a:r>
              <a:rPr lang="en-US" dirty="0" smtClean="0"/>
              <a:t>In sports, competitive </a:t>
            </a:r>
            <a:r>
              <a:rPr lang="en-US" dirty="0" err="1" smtClean="0"/>
              <a:t>PvP</a:t>
            </a:r>
            <a:r>
              <a:rPr lang="en-US" dirty="0" smtClean="0"/>
              <a:t> games, and MMOs this is a standard mechanic.</a:t>
            </a:r>
          </a:p>
          <a:p>
            <a:pPr lvl="1" eaLnBrk="1" hangingPunct="1"/>
            <a:r>
              <a:rPr lang="en-US" dirty="0" smtClean="0"/>
              <a:t>	Typically accompanied by communication channels.</a:t>
            </a:r>
          </a:p>
        </p:txBody>
      </p:sp>
      <p:sp>
        <p:nvSpPr>
          <p:cNvPr id="4" name="Slide Number Placeholder 3"/>
          <p:cNvSpPr>
            <a:spLocks noGrp="1"/>
          </p:cNvSpPr>
          <p:nvPr>
            <p:ph type="sldNum" sz="quarter" idx="12"/>
          </p:nvPr>
        </p:nvSpPr>
        <p:spPr/>
        <p:txBody>
          <a:bodyPr/>
          <a:lstStyle/>
          <a:p>
            <a:fld id="{60780B01-2B6B-4032-8203-862D56279976}" type="slidenum">
              <a:rPr lang="en-US" smtClean="0"/>
              <a:pPr/>
              <a:t>44</a:t>
            </a:fld>
            <a:endParaRPr lang="en-US" dirty="0"/>
          </a:p>
        </p:txBody>
      </p:sp>
      <p:sp>
        <p:nvSpPr>
          <p:cNvPr id="5" name="Footer Placeholder 4"/>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rtlCol="0">
            <a:normAutofit/>
          </a:bodyPr>
          <a:lstStyle/>
          <a:p>
            <a:pPr eaLnBrk="1" fontAlgn="auto" hangingPunct="1">
              <a:spcAft>
                <a:spcPts val="0"/>
              </a:spcAft>
              <a:defRPr/>
            </a:pPr>
            <a:r>
              <a:rPr lang="en-US" dirty="0" smtClean="0"/>
              <a:t>Persistent social structures</a:t>
            </a:r>
          </a:p>
        </p:txBody>
      </p:sp>
      <p:sp>
        <p:nvSpPr>
          <p:cNvPr id="49155" name="Content Placeholder 4"/>
          <p:cNvSpPr>
            <a:spLocks noGrp="1"/>
          </p:cNvSpPr>
          <p:nvPr>
            <p:ph idx="1"/>
          </p:nvPr>
        </p:nvSpPr>
        <p:spPr/>
        <p:txBody>
          <a:bodyPr/>
          <a:lstStyle/>
          <a:p>
            <a:pPr eaLnBrk="1" hangingPunct="1"/>
            <a:r>
              <a:rPr lang="en-US" dirty="0" smtClean="0"/>
              <a:t>Creating persistent associations of users that the game is aware of.</a:t>
            </a:r>
          </a:p>
          <a:p>
            <a:pPr eaLnBrk="1" hangingPunct="1"/>
            <a:endParaRPr lang="en-US" dirty="0" smtClean="0"/>
          </a:p>
          <a:p>
            <a:pPr eaLnBrk="1" hangingPunct="1"/>
            <a:r>
              <a:rPr lang="en-US" dirty="0" smtClean="0"/>
              <a:t>In the absence of game support, players will create these anyway using external facilities.</a:t>
            </a:r>
          </a:p>
          <a:p>
            <a:pPr lvl="1" eaLnBrk="1" hangingPunct="1"/>
            <a:r>
              <a:rPr lang="en-US" i="1" dirty="0" smtClean="0"/>
              <a:t>	</a:t>
            </a:r>
            <a:r>
              <a:rPr lang="en-US" i="1" dirty="0" err="1" smtClean="0"/>
              <a:t>Ultima</a:t>
            </a:r>
            <a:r>
              <a:rPr lang="en-US" i="1" dirty="0" smtClean="0"/>
              <a:t> Online</a:t>
            </a:r>
          </a:p>
          <a:p>
            <a:pPr lvl="1" eaLnBrk="1" hangingPunct="1"/>
            <a:r>
              <a:rPr lang="en-US" i="1" dirty="0" smtClean="0"/>
              <a:t>	Quake</a:t>
            </a:r>
          </a:p>
        </p:txBody>
      </p:sp>
      <p:sp>
        <p:nvSpPr>
          <p:cNvPr id="4" name="Slide Number Placeholder 3"/>
          <p:cNvSpPr>
            <a:spLocks noGrp="1"/>
          </p:cNvSpPr>
          <p:nvPr>
            <p:ph type="sldNum" sz="quarter" idx="12"/>
          </p:nvPr>
        </p:nvSpPr>
        <p:spPr/>
        <p:txBody>
          <a:bodyPr/>
          <a:lstStyle/>
          <a:p>
            <a:fld id="{60780B01-2B6B-4032-8203-862D56279976}" type="slidenum">
              <a:rPr lang="en-US" smtClean="0"/>
              <a:pPr/>
              <a:t>45</a:t>
            </a:fld>
            <a:endParaRPr lang="en-US" dirty="0"/>
          </a:p>
        </p:txBody>
      </p:sp>
      <p:sp>
        <p:nvSpPr>
          <p:cNvPr id="5" name="Footer Placeholder 4"/>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dirty="0" smtClean="0"/>
              <a:t>Avatars, characters and profiles</a:t>
            </a:r>
          </a:p>
        </p:txBody>
      </p:sp>
      <p:sp>
        <p:nvSpPr>
          <p:cNvPr id="50179" name="Content Placeholder 4"/>
          <p:cNvSpPr>
            <a:spLocks noGrp="1"/>
          </p:cNvSpPr>
          <p:nvPr>
            <p:ph idx="1"/>
          </p:nvPr>
        </p:nvSpPr>
        <p:spPr/>
        <p:txBody>
          <a:bodyPr/>
          <a:lstStyle/>
          <a:p>
            <a:pPr eaLnBrk="1" hangingPunct="1"/>
            <a:r>
              <a:rPr lang="en-US" i="1" dirty="0" smtClean="0"/>
              <a:t>Avatar:</a:t>
            </a:r>
            <a:r>
              <a:rPr lang="en-US" dirty="0" smtClean="0"/>
              <a:t> best regarded as the appearance presented by a given player in the environment.</a:t>
            </a:r>
          </a:p>
          <a:p>
            <a:pPr eaLnBrk="1" hangingPunct="1"/>
            <a:endParaRPr lang="en-US" dirty="0" smtClean="0"/>
          </a:p>
          <a:p>
            <a:pPr eaLnBrk="1" hangingPunct="1"/>
            <a:r>
              <a:rPr lang="en-US" i="1" dirty="0" smtClean="0"/>
              <a:t>Character</a:t>
            </a:r>
            <a:r>
              <a:rPr lang="en-US" dirty="0" smtClean="0"/>
              <a:t>: originated as the </a:t>
            </a:r>
            <a:r>
              <a:rPr lang="en-US" dirty="0" smtClean="0">
                <a:solidFill>
                  <a:srgbClr val="C00000"/>
                </a:solidFill>
              </a:rPr>
              <a:t>statistical</a:t>
            </a:r>
            <a:r>
              <a:rPr lang="en-US" dirty="0" smtClean="0"/>
              <a:t> description of a given player’s in-world proxy.</a:t>
            </a:r>
          </a:p>
          <a:p>
            <a:pPr eaLnBrk="1" hangingPunct="1"/>
            <a:endParaRPr lang="en-US" dirty="0" smtClean="0"/>
          </a:p>
          <a:p>
            <a:pPr eaLnBrk="1" hangingPunct="1"/>
            <a:r>
              <a:rPr lang="en-US" i="1" dirty="0" smtClean="0"/>
              <a:t>Profile</a:t>
            </a:r>
            <a:r>
              <a:rPr lang="en-US" dirty="0" smtClean="0"/>
              <a:t>: typically refers to the </a:t>
            </a:r>
            <a:r>
              <a:rPr lang="en-US" dirty="0" smtClean="0">
                <a:solidFill>
                  <a:srgbClr val="C00000"/>
                </a:solidFill>
              </a:rPr>
              <a:t>non-statistical </a:t>
            </a:r>
            <a:r>
              <a:rPr lang="en-US" dirty="0" smtClean="0"/>
              <a:t>elements.</a:t>
            </a:r>
          </a:p>
        </p:txBody>
      </p:sp>
      <p:sp>
        <p:nvSpPr>
          <p:cNvPr id="4" name="Slide Number Placeholder 3"/>
          <p:cNvSpPr>
            <a:spLocks noGrp="1"/>
          </p:cNvSpPr>
          <p:nvPr>
            <p:ph type="sldNum" sz="quarter" idx="12"/>
          </p:nvPr>
        </p:nvSpPr>
        <p:spPr/>
        <p:txBody>
          <a:bodyPr/>
          <a:lstStyle/>
          <a:p>
            <a:fld id="{60780B01-2B6B-4032-8203-862D56279976}" type="slidenum">
              <a:rPr lang="en-US" smtClean="0"/>
              <a:pPr/>
              <a:t>46</a:t>
            </a:fld>
            <a:endParaRPr lang="en-US" dirty="0"/>
          </a:p>
        </p:txBody>
      </p:sp>
      <p:sp>
        <p:nvSpPr>
          <p:cNvPr id="5" name="Footer Placeholder 4"/>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smtClean="0"/>
              <a:t>Avatar Attributes</a:t>
            </a:r>
            <a:endParaRPr lang="en-US" dirty="0"/>
          </a:p>
        </p:txBody>
      </p:sp>
      <p:sp>
        <p:nvSpPr>
          <p:cNvPr id="45059" name="Rectangle 3"/>
          <p:cNvSpPr>
            <a:spLocks noGrp="1" noChangeArrowheads="1"/>
          </p:cNvSpPr>
          <p:nvPr>
            <p:ph type="body" idx="1"/>
          </p:nvPr>
        </p:nvSpPr>
        <p:spPr/>
        <p:txBody>
          <a:bodyPr>
            <a:normAutofit lnSpcReduction="10000"/>
          </a:bodyPr>
          <a:lstStyle/>
          <a:p>
            <a:r>
              <a:rPr lang="en-US" dirty="0" smtClean="0"/>
              <a:t>Tangible attributes</a:t>
            </a:r>
          </a:p>
          <a:p>
            <a:pPr lvl="1"/>
            <a:r>
              <a:rPr lang="en-US" dirty="0" smtClean="0"/>
              <a:t>Things that affect the physics of the game world in some manner</a:t>
            </a:r>
          </a:p>
          <a:p>
            <a:pPr lvl="1"/>
            <a:r>
              <a:rPr lang="en-US" dirty="0" smtClean="0"/>
              <a:t>What we tend to think of as “stats”</a:t>
            </a:r>
          </a:p>
          <a:p>
            <a:r>
              <a:rPr lang="en-US" i="1" dirty="0" smtClean="0"/>
              <a:t>This is how </a:t>
            </a:r>
            <a:r>
              <a:rPr lang="en-US" i="1" dirty="0" smtClean="0">
                <a:solidFill>
                  <a:srgbClr val="C00000"/>
                </a:solidFill>
              </a:rPr>
              <a:t>the server </a:t>
            </a:r>
            <a:r>
              <a:rPr lang="en-US" i="1" dirty="0" smtClean="0"/>
              <a:t>relates to an avatar.</a:t>
            </a:r>
          </a:p>
          <a:p>
            <a:endParaRPr lang="en-US" dirty="0" smtClean="0"/>
          </a:p>
          <a:p>
            <a:r>
              <a:rPr lang="en-US" dirty="0" smtClean="0"/>
              <a:t>Intangible attributes</a:t>
            </a:r>
          </a:p>
          <a:p>
            <a:pPr lvl="1"/>
            <a:r>
              <a:rPr lang="en-US" dirty="0" smtClean="0"/>
              <a:t>Leadership, charisma, prejudices, eloquence.</a:t>
            </a:r>
          </a:p>
          <a:p>
            <a:r>
              <a:rPr lang="en-US" i="1" dirty="0" smtClean="0"/>
              <a:t>This is how </a:t>
            </a:r>
            <a:r>
              <a:rPr lang="en-US" i="1" dirty="0" smtClean="0">
                <a:solidFill>
                  <a:srgbClr val="C00000"/>
                </a:solidFill>
              </a:rPr>
              <a:t>other players </a:t>
            </a:r>
            <a:r>
              <a:rPr lang="en-US" i="1" dirty="0" smtClean="0"/>
              <a:t>relate to the avatar.</a:t>
            </a:r>
            <a:endParaRPr lang="en-US" i="1" dirty="0"/>
          </a:p>
        </p:txBody>
      </p:sp>
      <p:sp>
        <p:nvSpPr>
          <p:cNvPr id="4" name="Slide Number Placeholder 3"/>
          <p:cNvSpPr>
            <a:spLocks noGrp="1"/>
          </p:cNvSpPr>
          <p:nvPr>
            <p:ph type="sldNum" sz="quarter" idx="12"/>
          </p:nvPr>
        </p:nvSpPr>
        <p:spPr/>
        <p:txBody>
          <a:bodyPr/>
          <a:lstStyle/>
          <a:p>
            <a:fld id="{60780B01-2B6B-4032-8203-862D56279976}" type="slidenum">
              <a:rPr lang="en-US" smtClean="0"/>
              <a:pPr/>
              <a:t>47</a:t>
            </a:fld>
            <a:endParaRPr lang="en-US" dirty="0"/>
          </a:p>
        </p:txBody>
      </p:sp>
      <p:sp>
        <p:nvSpPr>
          <p:cNvPr id="5" name="Footer Placeholder 4"/>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dirty="0" smtClean="0"/>
              <a:t>Components of profiles</a:t>
            </a:r>
          </a:p>
        </p:txBody>
      </p:sp>
      <p:sp>
        <p:nvSpPr>
          <p:cNvPr id="51203" name="Rectangle 3"/>
          <p:cNvSpPr>
            <a:spLocks noGrp="1" noChangeArrowheads="1"/>
          </p:cNvSpPr>
          <p:nvPr>
            <p:ph idx="1"/>
          </p:nvPr>
        </p:nvSpPr>
        <p:spPr/>
        <p:txBody>
          <a:bodyPr/>
          <a:lstStyle/>
          <a:p>
            <a:pPr eaLnBrk="1" hangingPunct="1"/>
            <a:r>
              <a:rPr lang="en-US" dirty="0" smtClean="0"/>
              <a:t>Name</a:t>
            </a:r>
          </a:p>
          <a:p>
            <a:pPr eaLnBrk="1" hangingPunct="1"/>
            <a:r>
              <a:rPr lang="en-US" dirty="0" smtClean="0"/>
              <a:t>Description</a:t>
            </a:r>
          </a:p>
          <a:p>
            <a:pPr eaLnBrk="1" hangingPunct="1"/>
            <a:r>
              <a:rPr lang="en-US" dirty="0" smtClean="0"/>
              <a:t>Tangible attributes (maybe how healthy they are)</a:t>
            </a:r>
          </a:p>
          <a:p>
            <a:pPr eaLnBrk="1" hangingPunct="1"/>
            <a:r>
              <a:rPr lang="en-US" dirty="0" smtClean="0"/>
              <a:t>A list of equipment</a:t>
            </a:r>
          </a:p>
          <a:p>
            <a:pPr eaLnBrk="1" hangingPunct="1"/>
            <a:r>
              <a:rPr lang="en-US" dirty="0" smtClean="0"/>
              <a:t>Some degree of history (levels achieved)</a:t>
            </a:r>
          </a:p>
          <a:p>
            <a:pPr eaLnBrk="1" hangingPunct="1"/>
            <a:r>
              <a:rPr lang="en-US" dirty="0" smtClean="0"/>
              <a:t>Perhaps a reputation (criminal flag, etc)</a:t>
            </a:r>
            <a:br>
              <a:rPr lang="en-US" dirty="0" smtClean="0"/>
            </a:br>
            <a:endParaRPr lang="en-US" dirty="0" smtClean="0"/>
          </a:p>
        </p:txBody>
      </p:sp>
      <p:sp>
        <p:nvSpPr>
          <p:cNvPr id="4" name="Slide Number Placeholder 3"/>
          <p:cNvSpPr>
            <a:spLocks noGrp="1"/>
          </p:cNvSpPr>
          <p:nvPr>
            <p:ph type="sldNum" sz="quarter" idx="12"/>
          </p:nvPr>
        </p:nvSpPr>
        <p:spPr/>
        <p:txBody>
          <a:bodyPr/>
          <a:lstStyle/>
          <a:p>
            <a:fld id="{60780B01-2B6B-4032-8203-862D56279976}" type="slidenum">
              <a:rPr lang="en-US" smtClean="0"/>
              <a:pPr/>
              <a:t>48</a:t>
            </a:fld>
            <a:endParaRPr lang="en-US" dirty="0"/>
          </a:p>
        </p:txBody>
      </p:sp>
      <p:sp>
        <p:nvSpPr>
          <p:cNvPr id="5" name="Footer Placeholder 4"/>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dirty="0" smtClean="0"/>
              <a:t>Classes as modes of expression</a:t>
            </a:r>
          </a:p>
        </p:txBody>
      </p:sp>
      <p:sp>
        <p:nvSpPr>
          <p:cNvPr id="54275" name="Content Placeholder 4"/>
          <p:cNvSpPr>
            <a:spLocks noGrp="1"/>
          </p:cNvSpPr>
          <p:nvPr>
            <p:ph idx="1"/>
          </p:nvPr>
        </p:nvSpPr>
        <p:spPr/>
        <p:txBody>
          <a:bodyPr>
            <a:normAutofit fontScale="92500" lnSpcReduction="10000"/>
          </a:bodyPr>
          <a:lstStyle/>
          <a:p>
            <a:pPr eaLnBrk="1" hangingPunct="1"/>
            <a:r>
              <a:rPr lang="en-US" dirty="0" smtClean="0"/>
              <a:t>Classes, roles, and many other intangible elements are quantified by selecting a prepackaged appearance and competency.</a:t>
            </a:r>
          </a:p>
          <a:p>
            <a:pPr lvl="1" eaLnBrk="1" hangingPunct="1"/>
            <a:r>
              <a:rPr lang="en-US" dirty="0" smtClean="0"/>
              <a:t>	This allows for users to easily do crude self-sorting into affinity groups.</a:t>
            </a:r>
          </a:p>
          <a:p>
            <a:pPr lvl="1" eaLnBrk="1" hangingPunct="1"/>
            <a:r>
              <a:rPr lang="en-US" dirty="0" smtClean="0"/>
              <a:t>	It also allows for instant </a:t>
            </a:r>
            <a:r>
              <a:rPr lang="en-US" dirty="0" smtClean="0">
                <a:solidFill>
                  <a:srgbClr val="C00000"/>
                </a:solidFill>
              </a:rPr>
              <a:t>interdependence</a:t>
            </a:r>
            <a:r>
              <a:rPr lang="en-US" dirty="0" smtClean="0"/>
              <a:t> dynamics.</a:t>
            </a:r>
          </a:p>
          <a:p>
            <a:pPr lvl="1" eaLnBrk="1" hangingPunct="1"/>
            <a:endParaRPr lang="en-US" dirty="0" smtClean="0"/>
          </a:p>
          <a:p>
            <a:pPr eaLnBrk="1" hangingPunct="1"/>
            <a:r>
              <a:rPr lang="en-US" dirty="0" smtClean="0"/>
              <a:t>Essentially, these choices are </a:t>
            </a:r>
            <a:r>
              <a:rPr lang="en-US" dirty="0" smtClean="0">
                <a:solidFill>
                  <a:srgbClr val="C00000"/>
                </a:solidFill>
              </a:rPr>
              <a:t>modes of expression </a:t>
            </a:r>
            <a:r>
              <a:rPr lang="en-US" dirty="0" smtClean="0"/>
              <a:t>for users, transforming the intangible into the tangible.</a:t>
            </a:r>
          </a:p>
        </p:txBody>
      </p:sp>
      <p:sp>
        <p:nvSpPr>
          <p:cNvPr id="4" name="Slide Number Placeholder 3"/>
          <p:cNvSpPr>
            <a:spLocks noGrp="1"/>
          </p:cNvSpPr>
          <p:nvPr>
            <p:ph type="sldNum" sz="quarter" idx="12"/>
          </p:nvPr>
        </p:nvSpPr>
        <p:spPr/>
        <p:txBody>
          <a:bodyPr/>
          <a:lstStyle/>
          <a:p>
            <a:fld id="{60780B01-2B6B-4032-8203-862D56279976}" type="slidenum">
              <a:rPr lang="en-US" smtClean="0"/>
              <a:pPr/>
              <a:t>49</a:t>
            </a:fld>
            <a:endParaRPr lang="en-US" dirty="0"/>
          </a:p>
        </p:txBody>
      </p:sp>
      <p:sp>
        <p:nvSpPr>
          <p:cNvPr id="5" name="Footer Placeholder 4"/>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b="0" dirty="0"/>
          </a:p>
        </p:txBody>
      </p:sp>
      <p:sp>
        <p:nvSpPr>
          <p:cNvPr id="8" name="Text Placeholder 7"/>
          <p:cNvSpPr>
            <a:spLocks noGrp="1"/>
          </p:cNvSpPr>
          <p:nvPr>
            <p:ph type="body" sz="half" idx="2"/>
          </p:nvPr>
        </p:nvSpPr>
        <p:spPr/>
        <p:txBody>
          <a:bodyPr/>
          <a:lstStyle/>
          <a:p>
            <a:endParaRPr lang="en-US"/>
          </a:p>
        </p:txBody>
      </p:sp>
      <p:sp>
        <p:nvSpPr>
          <p:cNvPr id="3" name="Content Placeholder 2"/>
          <p:cNvSpPr>
            <a:spLocks noGrp="1"/>
          </p:cNvSpPr>
          <p:nvPr>
            <p:ph idx="1"/>
          </p:nvPr>
        </p:nvSpPr>
        <p:spPr>
          <a:xfrm>
            <a:off x="3276600" y="1447801"/>
            <a:ext cx="4800600" cy="4572000"/>
          </a:xfrm>
        </p:spPr>
        <p:txBody>
          <a:bodyPr>
            <a:normAutofit lnSpcReduction="10000"/>
          </a:bodyPr>
          <a:lstStyle/>
          <a:p>
            <a:r>
              <a:rPr lang="en-US" sz="7800" b="0" dirty="0" smtClean="0">
                <a:latin typeface="Old English Text MT" pitchFamily="66" charset="0"/>
              </a:rPr>
              <a:t>S</a:t>
            </a:r>
            <a:r>
              <a:rPr lang="en-US" b="0" dirty="0" smtClean="0"/>
              <a:t>tuff that happened in the wild world </a:t>
            </a:r>
            <a:r>
              <a:rPr lang="en-US" b="0" dirty="0" smtClean="0">
                <a:solidFill>
                  <a:srgbClr val="C00000"/>
                </a:solidFill>
                <a:latin typeface="Old English Text MT" pitchFamily="66" charset="0"/>
              </a:rPr>
              <a:t>didn’t count </a:t>
            </a:r>
            <a:r>
              <a:rPr lang="en-US" b="0" dirty="0" smtClean="0"/>
              <a:t>for much inside. The magic circle the sorcerers had put in made it that way.</a:t>
            </a:r>
          </a:p>
          <a:p>
            <a:r>
              <a:rPr lang="en-US" b="0" dirty="0" smtClean="0"/>
              <a:t>It was really hard for anything inside the magic circle to get out.</a:t>
            </a:r>
          </a:p>
        </p:txBody>
      </p:sp>
      <p:pic>
        <p:nvPicPr>
          <p:cNvPr id="40962" name="Picture 2"/>
          <p:cNvPicPr>
            <a:picLocks noChangeAspect="1" noChangeArrowheads="1"/>
          </p:cNvPicPr>
          <p:nvPr/>
        </p:nvPicPr>
        <p:blipFill>
          <a:blip r:embed="rId2">
            <a:clrChange>
              <a:clrFrom>
                <a:srgbClr val="FFFFFF"/>
              </a:clrFrom>
              <a:clrTo>
                <a:srgbClr val="FFFFFF">
                  <a:alpha val="0"/>
                </a:srgbClr>
              </a:clrTo>
            </a:clrChange>
            <a:duotone>
              <a:prstClr val="black"/>
              <a:srgbClr val="D9C3A5">
                <a:tint val="50000"/>
                <a:satMod val="180000"/>
              </a:srgbClr>
            </a:duotone>
          </a:blip>
          <a:srcRect/>
          <a:stretch>
            <a:fillRect/>
          </a:stretch>
        </p:blipFill>
        <p:spPr bwMode="auto">
          <a:xfrm>
            <a:off x="990600" y="3352800"/>
            <a:ext cx="2438400" cy="2857500"/>
          </a:xfrm>
          <a:prstGeom prst="rect">
            <a:avLst/>
          </a:prstGeom>
          <a:noFill/>
          <a:ln w="9525">
            <a:noFill/>
            <a:miter lim="800000"/>
            <a:headEnd/>
            <a:tailEnd/>
          </a:ln>
          <a:effectLst/>
        </p:spPr>
      </p:pic>
      <p:sp>
        <p:nvSpPr>
          <p:cNvPr id="10" name="Slide Number Placeholder 9"/>
          <p:cNvSpPr>
            <a:spLocks noGrp="1"/>
          </p:cNvSpPr>
          <p:nvPr>
            <p:ph type="sldNum" sz="quarter" idx="12"/>
          </p:nvPr>
        </p:nvSpPr>
        <p:spPr/>
        <p:txBody>
          <a:bodyPr/>
          <a:lstStyle/>
          <a:p>
            <a:fld id="{60780B01-2B6B-4032-8203-862D56279976}" type="slidenum">
              <a:rPr lang="en-US" smtClean="0"/>
              <a:pPr/>
              <a:t>5</a:t>
            </a:fld>
            <a:endParaRPr lang="en-US"/>
          </a:p>
        </p:txBody>
      </p:sp>
      <p:sp>
        <p:nvSpPr>
          <p:cNvPr id="11" name="Footer Placeholder 10"/>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normAutofit/>
          </a:bodyPr>
          <a:lstStyle/>
          <a:p>
            <a:r>
              <a:rPr lang="en-US" dirty="0" err="1" smtClean="0"/>
              <a:t>Pseudonymity</a:t>
            </a:r>
            <a:endParaRPr lang="en-US" dirty="0" smtClean="0"/>
          </a:p>
        </p:txBody>
      </p:sp>
      <p:sp>
        <p:nvSpPr>
          <p:cNvPr id="13" name="Content Placeholder 12"/>
          <p:cNvSpPr>
            <a:spLocks noGrp="1"/>
          </p:cNvSpPr>
          <p:nvPr>
            <p:ph idx="1"/>
          </p:nvPr>
        </p:nvSpPr>
        <p:spPr/>
        <p:txBody>
          <a:bodyPr>
            <a:normAutofit fontScale="92500"/>
          </a:bodyPr>
          <a:lstStyle/>
          <a:p>
            <a:r>
              <a:rPr lang="en-US" dirty="0" smtClean="0"/>
              <a:t>Going back to early ARPANET, </a:t>
            </a:r>
            <a:r>
              <a:rPr lang="en-US" dirty="0" smtClean="0">
                <a:solidFill>
                  <a:srgbClr val="C00000"/>
                </a:solidFill>
              </a:rPr>
              <a:t>pseudonyms</a:t>
            </a:r>
            <a:r>
              <a:rPr lang="en-US" dirty="0" smtClean="0"/>
              <a:t> were common.</a:t>
            </a:r>
          </a:p>
          <a:p>
            <a:r>
              <a:rPr lang="en-US" dirty="0" smtClean="0"/>
              <a:t>Games leveraged both magic circle and the </a:t>
            </a:r>
            <a:r>
              <a:rPr lang="en-US" dirty="0" err="1" smtClean="0"/>
              <a:t>roleplaying</a:t>
            </a:r>
            <a:r>
              <a:rPr lang="en-US" dirty="0" smtClean="0"/>
              <a:t> tradition to embrace </a:t>
            </a:r>
            <a:r>
              <a:rPr lang="en-US" dirty="0" err="1" smtClean="0"/>
              <a:t>pseudonymity</a:t>
            </a:r>
            <a:r>
              <a:rPr lang="en-US" dirty="0" smtClean="0"/>
              <a:t> as well.</a:t>
            </a:r>
          </a:p>
          <a:p>
            <a:r>
              <a:rPr lang="en-US" dirty="0" smtClean="0"/>
              <a:t>Shown to reduce grief behavior over anonymity, albeit not to the degree that known identity does.</a:t>
            </a:r>
          </a:p>
          <a:p>
            <a:pPr lvl="1"/>
            <a:r>
              <a:rPr lang="en-US" dirty="0" smtClean="0"/>
              <a:t>	Many classic cases where unmasking caused greater grief.</a:t>
            </a:r>
            <a:endParaRPr lang="en-US" dirty="0"/>
          </a:p>
        </p:txBody>
      </p:sp>
      <p:sp>
        <p:nvSpPr>
          <p:cNvPr id="4" name="Slide Number Placeholder 3"/>
          <p:cNvSpPr>
            <a:spLocks noGrp="1"/>
          </p:cNvSpPr>
          <p:nvPr>
            <p:ph type="sldNum" sz="quarter" idx="12"/>
          </p:nvPr>
        </p:nvSpPr>
        <p:spPr/>
        <p:txBody>
          <a:bodyPr/>
          <a:lstStyle/>
          <a:p>
            <a:fld id="{60780B01-2B6B-4032-8203-862D56279976}" type="slidenum">
              <a:rPr lang="en-US" smtClean="0"/>
              <a:pPr/>
              <a:t>50</a:t>
            </a:fld>
            <a:endParaRPr lang="en-US" dirty="0"/>
          </a:p>
        </p:txBody>
      </p:sp>
      <p:sp>
        <p:nvSpPr>
          <p:cNvPr id="5" name="Footer Placeholder 4"/>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dirty="0" smtClean="0"/>
              <a:t>Badge systems </a:t>
            </a:r>
            <a:r>
              <a:rPr lang="en-US" dirty="0" err="1" smtClean="0"/>
              <a:t>vs</a:t>
            </a:r>
            <a:r>
              <a:rPr lang="en-US" dirty="0" smtClean="0"/>
              <a:t> achievements</a:t>
            </a:r>
          </a:p>
        </p:txBody>
      </p:sp>
      <p:sp>
        <p:nvSpPr>
          <p:cNvPr id="55299" name="Rectangle 3"/>
          <p:cNvSpPr>
            <a:spLocks noGrp="1" noChangeArrowheads="1"/>
          </p:cNvSpPr>
          <p:nvPr>
            <p:ph idx="1"/>
          </p:nvPr>
        </p:nvSpPr>
        <p:spPr/>
        <p:txBody>
          <a:bodyPr/>
          <a:lstStyle/>
          <a:p>
            <a:pPr eaLnBrk="1" hangingPunct="1"/>
            <a:r>
              <a:rPr lang="en-US" dirty="0" smtClean="0"/>
              <a:t>Also trying to quantify intangibles.</a:t>
            </a:r>
          </a:p>
          <a:p>
            <a:pPr lvl="1" eaLnBrk="1" hangingPunct="1"/>
            <a:r>
              <a:rPr lang="en-US" dirty="0" smtClean="0"/>
              <a:t>	Badges were born originally as </a:t>
            </a:r>
            <a:r>
              <a:rPr lang="en-US" dirty="0" smtClean="0">
                <a:solidFill>
                  <a:srgbClr val="C00000"/>
                </a:solidFill>
              </a:rPr>
              <a:t>a history </a:t>
            </a:r>
            <a:r>
              <a:rPr lang="en-US" dirty="0" smtClean="0"/>
              <a:t>of past significant achievements.</a:t>
            </a:r>
          </a:p>
          <a:p>
            <a:pPr lvl="1" eaLnBrk="1" hangingPunct="1"/>
            <a:r>
              <a:rPr lang="en-US" dirty="0" smtClean="0"/>
              <a:t>	Achievements instead become </a:t>
            </a:r>
            <a:r>
              <a:rPr lang="en-US" dirty="0" smtClean="0">
                <a:solidFill>
                  <a:srgbClr val="C00000"/>
                </a:solidFill>
              </a:rPr>
              <a:t>a meta-game</a:t>
            </a:r>
            <a:r>
              <a:rPr lang="en-US" dirty="0" smtClean="0"/>
              <a:t>, but still provide signaling value.</a:t>
            </a:r>
          </a:p>
          <a:p>
            <a:pPr eaLnBrk="1" hangingPunct="1"/>
            <a:r>
              <a:rPr lang="en-US" dirty="0" smtClean="0"/>
              <a:t>Think of analogy to real world educational degrees</a:t>
            </a:r>
          </a:p>
          <a:p>
            <a:pPr lvl="1" eaLnBrk="1" hangingPunct="1"/>
            <a:r>
              <a:rPr lang="en-US" dirty="0" smtClean="0"/>
              <a:t>	More useful for indicating character than skill.</a:t>
            </a:r>
          </a:p>
        </p:txBody>
      </p:sp>
      <p:sp>
        <p:nvSpPr>
          <p:cNvPr id="4" name="Slide Number Placeholder 3"/>
          <p:cNvSpPr>
            <a:spLocks noGrp="1"/>
          </p:cNvSpPr>
          <p:nvPr>
            <p:ph type="sldNum" sz="quarter" idx="12"/>
          </p:nvPr>
        </p:nvSpPr>
        <p:spPr/>
        <p:txBody>
          <a:bodyPr/>
          <a:lstStyle/>
          <a:p>
            <a:fld id="{60780B01-2B6B-4032-8203-862D56279976}" type="slidenum">
              <a:rPr lang="en-US" smtClean="0"/>
              <a:pPr/>
              <a:t>51</a:t>
            </a:fld>
            <a:endParaRPr lang="en-US" dirty="0"/>
          </a:p>
        </p:txBody>
      </p:sp>
      <p:sp>
        <p:nvSpPr>
          <p:cNvPr id="5" name="Footer Placeholder 4"/>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rtlCol="0">
            <a:normAutofit/>
          </a:bodyPr>
          <a:lstStyle/>
          <a:p>
            <a:pPr eaLnBrk="1" fontAlgn="auto" hangingPunct="1">
              <a:spcAft>
                <a:spcPts val="0"/>
              </a:spcAft>
              <a:defRPr/>
            </a:pPr>
            <a:r>
              <a:rPr lang="en-US" dirty="0" smtClean="0"/>
              <a:t>Reputation systems</a:t>
            </a:r>
          </a:p>
        </p:txBody>
      </p:sp>
      <p:sp>
        <p:nvSpPr>
          <p:cNvPr id="57347" name="Content Placeholder 4"/>
          <p:cNvSpPr>
            <a:spLocks noGrp="1"/>
          </p:cNvSpPr>
          <p:nvPr>
            <p:ph idx="1"/>
          </p:nvPr>
        </p:nvSpPr>
        <p:spPr/>
        <p:txBody>
          <a:bodyPr/>
          <a:lstStyle/>
          <a:p>
            <a:pPr eaLnBrk="1" hangingPunct="1"/>
            <a:r>
              <a:rPr lang="en-US" dirty="0" smtClean="0"/>
              <a:t>A means of </a:t>
            </a:r>
            <a:r>
              <a:rPr lang="en-US" dirty="0" smtClean="0">
                <a:solidFill>
                  <a:srgbClr val="C00000"/>
                </a:solidFill>
              </a:rPr>
              <a:t>quantifying player opinions </a:t>
            </a:r>
            <a:r>
              <a:rPr lang="en-US" dirty="0" smtClean="0"/>
              <a:t>of other players based on atomic interactions.</a:t>
            </a:r>
          </a:p>
          <a:p>
            <a:pPr lvl="1"/>
            <a:r>
              <a:rPr lang="en-US" dirty="0" smtClean="0"/>
              <a:t>They spiral out of control when you use negative ratings</a:t>
            </a:r>
          </a:p>
          <a:p>
            <a:pPr lvl="1"/>
            <a:r>
              <a:rPr lang="en-US" dirty="0" smtClean="0"/>
              <a:t>They gain credibility over time when you use positive ones</a:t>
            </a:r>
          </a:p>
          <a:p>
            <a:pPr lvl="2"/>
            <a:r>
              <a:rPr lang="en-US" dirty="0" smtClean="0"/>
              <a:t>But punish those with little history in the system</a:t>
            </a:r>
          </a:p>
        </p:txBody>
      </p:sp>
      <p:sp>
        <p:nvSpPr>
          <p:cNvPr id="4" name="Slide Number Placeholder 3"/>
          <p:cNvSpPr>
            <a:spLocks noGrp="1"/>
          </p:cNvSpPr>
          <p:nvPr>
            <p:ph type="sldNum" sz="quarter" idx="12"/>
          </p:nvPr>
        </p:nvSpPr>
        <p:spPr/>
        <p:txBody>
          <a:bodyPr/>
          <a:lstStyle/>
          <a:p>
            <a:fld id="{60780B01-2B6B-4032-8203-862D56279976}" type="slidenum">
              <a:rPr lang="en-US" smtClean="0"/>
              <a:pPr/>
              <a:t>52</a:t>
            </a:fld>
            <a:endParaRPr lang="en-US" dirty="0"/>
          </a:p>
        </p:txBody>
      </p:sp>
      <p:sp>
        <p:nvSpPr>
          <p:cNvPr id="5" name="Footer Placeholder 4"/>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dirty="0" smtClean="0"/>
              <a:t>Large scale structures</a:t>
            </a:r>
          </a:p>
        </p:txBody>
      </p:sp>
      <p:sp>
        <p:nvSpPr>
          <p:cNvPr id="59395" name="Content Placeholder 4"/>
          <p:cNvSpPr>
            <a:spLocks noGrp="1"/>
          </p:cNvSpPr>
          <p:nvPr>
            <p:ph idx="1"/>
          </p:nvPr>
        </p:nvSpPr>
        <p:spPr/>
        <p:txBody>
          <a:bodyPr/>
          <a:lstStyle/>
          <a:p>
            <a:pPr eaLnBrk="1" hangingPunct="1"/>
            <a:r>
              <a:rPr lang="en-US" dirty="0" smtClean="0"/>
              <a:t>Hierarchy</a:t>
            </a:r>
          </a:p>
          <a:p>
            <a:pPr lvl="1"/>
            <a:r>
              <a:rPr lang="en-US" dirty="0" smtClean="0"/>
              <a:t>Formalized </a:t>
            </a:r>
            <a:r>
              <a:rPr lang="en-US" dirty="0" smtClean="0">
                <a:solidFill>
                  <a:srgbClr val="C00000"/>
                </a:solidFill>
              </a:rPr>
              <a:t>authority</a:t>
            </a:r>
            <a:r>
              <a:rPr lang="en-US" dirty="0" smtClean="0"/>
              <a:t> roles for in-game social structures.</a:t>
            </a:r>
          </a:p>
          <a:p>
            <a:pPr lvl="0" eaLnBrk="1" hangingPunct="1"/>
            <a:r>
              <a:rPr lang="en-US" dirty="0" smtClean="0"/>
              <a:t>Sense of history</a:t>
            </a:r>
          </a:p>
          <a:p>
            <a:pPr lvl="1"/>
            <a:r>
              <a:rPr lang="en-US" dirty="0" smtClean="0"/>
              <a:t>Extremely common to see passionate users creating giant history sites about their tribe or guild</a:t>
            </a:r>
          </a:p>
          <a:p>
            <a:pPr lvl="0" eaLnBrk="1" hangingPunct="1"/>
            <a:r>
              <a:rPr lang="en-US" dirty="0" smtClean="0"/>
              <a:t>Migration to the real</a:t>
            </a:r>
          </a:p>
          <a:p>
            <a:pPr lvl="1"/>
            <a:r>
              <a:rPr lang="en-US" dirty="0" smtClean="0"/>
              <a:t>The </a:t>
            </a:r>
            <a:r>
              <a:rPr lang="en-US" dirty="0" smtClean="0">
                <a:solidFill>
                  <a:srgbClr val="C00000"/>
                </a:solidFill>
              </a:rPr>
              <a:t>true measure of success</a:t>
            </a:r>
            <a:r>
              <a:rPr lang="en-US" dirty="0" smtClean="0"/>
              <a:t> in community building</a:t>
            </a:r>
          </a:p>
        </p:txBody>
      </p:sp>
      <p:sp>
        <p:nvSpPr>
          <p:cNvPr id="4" name="Slide Number Placeholder 3"/>
          <p:cNvSpPr>
            <a:spLocks noGrp="1"/>
          </p:cNvSpPr>
          <p:nvPr>
            <p:ph type="sldNum" sz="quarter" idx="12"/>
          </p:nvPr>
        </p:nvSpPr>
        <p:spPr/>
        <p:txBody>
          <a:bodyPr/>
          <a:lstStyle/>
          <a:p>
            <a:fld id="{60780B01-2B6B-4032-8203-862D56279976}" type="slidenum">
              <a:rPr lang="en-US" smtClean="0"/>
              <a:pPr/>
              <a:t>53</a:t>
            </a:fld>
            <a:endParaRPr lang="en-US" dirty="0"/>
          </a:p>
        </p:txBody>
      </p:sp>
      <p:sp>
        <p:nvSpPr>
          <p:cNvPr id="5" name="Footer Placeholder 4"/>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dirty="0" smtClean="0"/>
              <a:t>Governance</a:t>
            </a:r>
          </a:p>
        </p:txBody>
      </p:sp>
      <p:sp>
        <p:nvSpPr>
          <p:cNvPr id="63491" name="Content Placeholder 4"/>
          <p:cNvSpPr>
            <a:spLocks noGrp="1"/>
          </p:cNvSpPr>
          <p:nvPr>
            <p:ph idx="1"/>
          </p:nvPr>
        </p:nvSpPr>
        <p:spPr>
          <a:xfrm>
            <a:off x="457200" y="2438400"/>
            <a:ext cx="8229600" cy="3687763"/>
          </a:xfrm>
        </p:spPr>
        <p:txBody>
          <a:bodyPr/>
          <a:lstStyle/>
          <a:p>
            <a:pPr algn="ctr" eaLnBrk="1" hangingPunct="1">
              <a:buNone/>
            </a:pPr>
            <a:r>
              <a:rPr lang="en-US" dirty="0" smtClean="0"/>
              <a:t>Hmm, governance didn’t migrate out.</a:t>
            </a:r>
          </a:p>
        </p:txBody>
      </p:sp>
      <p:pic>
        <p:nvPicPr>
          <p:cNvPr id="16386" name="Picture 2"/>
          <p:cNvPicPr>
            <a:picLocks noChangeAspect="1" noChangeArrowheads="1"/>
          </p:cNvPicPr>
          <p:nvPr/>
        </p:nvPicPr>
        <p:blipFill>
          <a:blip r:embed="rId2"/>
          <a:srcRect/>
          <a:stretch>
            <a:fillRect/>
          </a:stretch>
        </p:blipFill>
        <p:spPr bwMode="auto">
          <a:xfrm>
            <a:off x="2971800" y="3505200"/>
            <a:ext cx="3324225" cy="137160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60780B01-2B6B-4032-8203-862D56279976}" type="slidenum">
              <a:rPr lang="en-US" smtClean="0"/>
              <a:pPr/>
              <a:t>54</a:t>
            </a:fld>
            <a:endParaRPr lang="en-US" dirty="0"/>
          </a:p>
        </p:txBody>
      </p:sp>
      <p:sp>
        <p:nvSpPr>
          <p:cNvPr id="7" name="Footer Placeholder 6"/>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4294967295"/>
          </p:nvPr>
        </p:nvSpPr>
        <p:spPr>
          <a:xfrm>
            <a:off x="2514600" y="685800"/>
            <a:ext cx="4038600" cy="6172200"/>
          </a:xfrm>
        </p:spPr>
        <p:txBody>
          <a:bodyPr>
            <a:normAutofit fontScale="62500" lnSpcReduction="20000"/>
          </a:bodyPr>
          <a:lstStyle/>
          <a:p>
            <a:pPr algn="ctr">
              <a:buNone/>
              <a:defRPr/>
            </a:pPr>
            <a:r>
              <a:rPr lang="en-US" sz="6400" b="1" dirty="0" smtClean="0">
                <a:solidFill>
                  <a:srgbClr val="C00000"/>
                </a:solidFill>
                <a:latin typeface="+mj-lt"/>
              </a:rPr>
              <a:t>98%</a:t>
            </a:r>
          </a:p>
          <a:p>
            <a:pPr algn="ctr">
              <a:buNone/>
              <a:defRPr/>
            </a:pPr>
            <a:r>
              <a:rPr lang="en-US" sz="3600" dirty="0" smtClean="0"/>
              <a:t>of </a:t>
            </a:r>
            <a:r>
              <a:rPr lang="en-US" sz="3600" dirty="0"/>
              <a:t>Americans use social media today.</a:t>
            </a:r>
          </a:p>
          <a:p>
            <a:pPr lvl="0" algn="ctr">
              <a:buNone/>
              <a:defRPr/>
            </a:pPr>
            <a:r>
              <a:rPr lang="en-US" sz="6400" b="1" dirty="0" smtClean="0">
                <a:solidFill>
                  <a:srgbClr val="C00000"/>
                </a:solidFill>
                <a:latin typeface="+mj-lt"/>
              </a:rPr>
              <a:t>510,000</a:t>
            </a:r>
            <a:r>
              <a:rPr lang="en-US" sz="5100" b="1" dirty="0" smtClean="0">
                <a:solidFill>
                  <a:srgbClr val="C00000"/>
                </a:solidFill>
                <a:latin typeface="+mj-lt"/>
              </a:rPr>
              <a:t> </a:t>
            </a:r>
            <a:endParaRPr lang="en-US" sz="5100" b="1" dirty="0">
              <a:solidFill>
                <a:srgbClr val="C00000"/>
              </a:solidFill>
              <a:latin typeface="+mj-lt"/>
            </a:endParaRPr>
          </a:p>
          <a:p>
            <a:pPr lvl="0" algn="ctr">
              <a:buNone/>
              <a:defRPr/>
            </a:pPr>
            <a:r>
              <a:rPr lang="en-US" dirty="0"/>
              <a:t>comments per minute.</a:t>
            </a:r>
          </a:p>
          <a:p>
            <a:pPr lvl="0" algn="ctr">
              <a:buNone/>
              <a:defRPr/>
            </a:pPr>
            <a:endParaRPr lang="en-US" sz="1400" dirty="0"/>
          </a:p>
          <a:p>
            <a:pPr lvl="0" algn="ctr">
              <a:buNone/>
              <a:defRPr/>
            </a:pPr>
            <a:r>
              <a:rPr lang="en-US" sz="6500" b="1" dirty="0">
                <a:solidFill>
                  <a:srgbClr val="C00000"/>
                </a:solidFill>
                <a:latin typeface="+mj-lt"/>
              </a:rPr>
              <a:t>293,000 </a:t>
            </a:r>
            <a:endParaRPr lang="en-US" sz="5100" b="1" dirty="0">
              <a:solidFill>
                <a:srgbClr val="C00000"/>
              </a:solidFill>
              <a:latin typeface="+mj-lt"/>
            </a:endParaRPr>
          </a:p>
          <a:p>
            <a:pPr lvl="0" algn="ctr">
              <a:buNone/>
              <a:defRPr/>
            </a:pPr>
            <a:r>
              <a:rPr lang="en-US" dirty="0"/>
              <a:t>status updates per minute.</a:t>
            </a:r>
          </a:p>
          <a:p>
            <a:pPr lvl="0" algn="ctr">
              <a:buNone/>
              <a:defRPr/>
            </a:pPr>
            <a:endParaRPr lang="en-US" sz="1200" dirty="0"/>
          </a:p>
          <a:p>
            <a:pPr lvl="0" algn="ctr">
              <a:buNone/>
              <a:defRPr/>
            </a:pPr>
            <a:r>
              <a:rPr lang="en-US" sz="6500" b="1" dirty="0">
                <a:solidFill>
                  <a:srgbClr val="C00000"/>
                </a:solidFill>
                <a:latin typeface="+mj-lt"/>
              </a:rPr>
              <a:t>136,000 </a:t>
            </a:r>
          </a:p>
          <a:p>
            <a:pPr lvl="0" algn="ctr">
              <a:buNone/>
              <a:defRPr/>
            </a:pPr>
            <a:r>
              <a:rPr lang="en-US" dirty="0"/>
              <a:t>photos uploaded per minute.</a:t>
            </a:r>
          </a:p>
          <a:p>
            <a:pPr lvl="0" algn="ctr">
              <a:buNone/>
              <a:defRPr/>
            </a:pPr>
            <a:endParaRPr lang="en-US" sz="800" dirty="0"/>
          </a:p>
          <a:p>
            <a:pPr lvl="0" algn="ctr">
              <a:buNone/>
              <a:defRPr/>
            </a:pPr>
            <a:r>
              <a:rPr lang="en-US" sz="6500" b="1" dirty="0">
                <a:solidFill>
                  <a:srgbClr val="C00000"/>
                </a:solidFill>
                <a:latin typeface="+mj-lt"/>
              </a:rPr>
              <a:t>694,000 </a:t>
            </a:r>
          </a:p>
          <a:p>
            <a:pPr lvl="0" algn="ctr">
              <a:buNone/>
              <a:defRPr/>
            </a:pPr>
            <a:r>
              <a:rPr lang="en-US" dirty="0"/>
              <a:t>“shared items” (as opposed to authored) per minute.</a:t>
            </a:r>
          </a:p>
          <a:p>
            <a:pPr lvl="0" algn="ctr">
              <a:buNone/>
              <a:defRPr/>
            </a:pPr>
            <a:endParaRPr lang="en-US" dirty="0"/>
          </a:p>
          <a:p>
            <a:pPr lvl="0" algn="ctr">
              <a:buNone/>
              <a:defRPr/>
            </a:pPr>
            <a:r>
              <a:rPr lang="en-US" sz="2000" i="1" dirty="0"/>
              <a:t>All stats from </a:t>
            </a:r>
            <a:r>
              <a:rPr lang="en-US" sz="2000" i="1" dirty="0" err="1"/>
              <a:t>Facebook</a:t>
            </a:r>
            <a:r>
              <a:rPr lang="en-US" sz="2000" i="1" dirty="0"/>
              <a:t>. </a:t>
            </a:r>
          </a:p>
          <a:p>
            <a:endParaRPr lang="en-US" dirty="0"/>
          </a:p>
        </p:txBody>
      </p:sp>
      <p:sp>
        <p:nvSpPr>
          <p:cNvPr id="8" name="Slide Number Placeholder 7"/>
          <p:cNvSpPr>
            <a:spLocks noGrp="1"/>
          </p:cNvSpPr>
          <p:nvPr>
            <p:ph type="sldNum" sz="quarter" idx="12"/>
          </p:nvPr>
        </p:nvSpPr>
        <p:spPr/>
        <p:txBody>
          <a:bodyPr/>
          <a:lstStyle/>
          <a:p>
            <a:fld id="{60780B01-2B6B-4032-8203-862D56279976}" type="slidenum">
              <a:rPr lang="en-US" smtClean="0"/>
              <a:pPr/>
              <a:t>55</a:t>
            </a:fld>
            <a:endParaRPr lang="en-US"/>
          </a:p>
        </p:txBody>
      </p:sp>
      <p:sp>
        <p:nvSpPr>
          <p:cNvPr id="9" name="Footer Placeholder 8"/>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2209800" y="-30480"/>
          <a:ext cx="4800600" cy="6583680"/>
        </p:xfrm>
        <a:graphic>
          <a:graphicData uri="http://schemas.openxmlformats.org/drawingml/2006/table">
            <a:tbl>
              <a:tblPr firstRow="1" bandRow="1">
                <a:tableStyleId>{5C22544A-7EE6-4342-B048-85BDC9FD1C3A}</a:tableStyleId>
              </a:tblPr>
              <a:tblGrid>
                <a:gridCol w="2362200"/>
                <a:gridCol w="2438400"/>
              </a:tblGrid>
              <a:tr h="347133">
                <a:tc>
                  <a:txBody>
                    <a:bodyPr/>
                    <a:lstStyle/>
                    <a:p>
                      <a:pPr algn="r"/>
                      <a:r>
                        <a:rPr lang="en-US" dirty="0" smtClean="0">
                          <a:solidFill>
                            <a:srgbClr val="C00000"/>
                          </a:solidFill>
                        </a:rPr>
                        <a:t>Game version</a:t>
                      </a:r>
                      <a:endParaRPr lang="en-US" dirty="0">
                        <a:solidFill>
                          <a:srgbClr val="C00000"/>
                        </a:solidFill>
                      </a:endParaRPr>
                    </a:p>
                  </a:txBody>
                  <a:tcPr>
                    <a:solidFill>
                      <a:schemeClr val="bg1"/>
                    </a:solidFill>
                  </a:tcPr>
                </a:tc>
                <a:tc>
                  <a:txBody>
                    <a:bodyPr/>
                    <a:lstStyle/>
                    <a:p>
                      <a:r>
                        <a:rPr lang="en-US" dirty="0" smtClean="0">
                          <a:solidFill>
                            <a:srgbClr val="C00000"/>
                          </a:solidFill>
                        </a:rPr>
                        <a:t>Social media version</a:t>
                      </a:r>
                      <a:endParaRPr lang="en-US" dirty="0">
                        <a:solidFill>
                          <a:srgbClr val="C00000"/>
                        </a:solidFill>
                      </a:endParaRPr>
                    </a:p>
                  </a:txBody>
                  <a:tcPr>
                    <a:solidFill>
                      <a:schemeClr val="bg1"/>
                    </a:solidFill>
                  </a:tcPr>
                </a:tc>
              </a:tr>
              <a:tr h="347133">
                <a:tc>
                  <a:txBody>
                    <a:bodyPr/>
                    <a:lstStyle/>
                    <a:p>
                      <a:pPr algn="r"/>
                      <a:r>
                        <a:rPr lang="en-US" sz="1800" dirty="0" smtClean="0"/>
                        <a:t>Say</a:t>
                      </a:r>
                    </a:p>
                  </a:txBody>
                  <a:tcPr>
                    <a:solidFill>
                      <a:schemeClr val="bg1"/>
                    </a:solidFill>
                  </a:tcPr>
                </a:tc>
                <a:tc>
                  <a:txBody>
                    <a:bodyPr/>
                    <a:lstStyle/>
                    <a:p>
                      <a:r>
                        <a:rPr lang="en-US" sz="1800" dirty="0" smtClean="0"/>
                        <a:t>Wall</a:t>
                      </a:r>
                      <a:endParaRPr lang="en-US" sz="1800" dirty="0"/>
                    </a:p>
                  </a:txBody>
                  <a:tcPr>
                    <a:solidFill>
                      <a:schemeClr val="bg1"/>
                    </a:solidFill>
                  </a:tcPr>
                </a:tc>
              </a:tr>
              <a:tr h="347133">
                <a:tc>
                  <a:txBody>
                    <a:bodyPr/>
                    <a:lstStyle/>
                    <a:p>
                      <a:pPr algn="r"/>
                      <a:r>
                        <a:rPr lang="en-US" sz="1800" dirty="0" smtClean="0"/>
                        <a:t>Public</a:t>
                      </a:r>
                      <a:r>
                        <a:rPr lang="en-US" sz="1800" baseline="0" dirty="0" smtClean="0"/>
                        <a:t> c</a:t>
                      </a:r>
                      <a:r>
                        <a:rPr lang="en-US" sz="1800" dirty="0" smtClean="0"/>
                        <a:t>hat</a:t>
                      </a:r>
                      <a:endParaRPr lang="en-US" sz="1800" dirty="0"/>
                    </a:p>
                  </a:txBody>
                  <a:tcPr>
                    <a:solidFill>
                      <a:schemeClr val="bg1"/>
                    </a:solidFill>
                  </a:tcPr>
                </a:tc>
                <a:tc>
                  <a:txBody>
                    <a:bodyPr/>
                    <a:lstStyle/>
                    <a:p>
                      <a:r>
                        <a:rPr lang="en-US" sz="1800" dirty="0" smtClean="0"/>
                        <a:t>Twitter</a:t>
                      </a:r>
                      <a:endParaRPr lang="en-US" sz="1800" dirty="0"/>
                    </a:p>
                  </a:txBody>
                  <a:tcPr>
                    <a:solidFill>
                      <a:schemeClr val="bg1"/>
                    </a:solidFill>
                  </a:tcPr>
                </a:tc>
              </a:tr>
              <a:tr h="347133">
                <a:tc>
                  <a:txBody>
                    <a:bodyPr/>
                    <a:lstStyle/>
                    <a:p>
                      <a:pPr algn="r"/>
                      <a:r>
                        <a:rPr lang="en-US" sz="1800" dirty="0" smtClean="0"/>
                        <a:t>Tell</a:t>
                      </a:r>
                      <a:endParaRPr lang="en-US" sz="1800" dirty="0"/>
                    </a:p>
                  </a:txBody>
                  <a:tcPr>
                    <a:solidFill>
                      <a:schemeClr val="bg1"/>
                    </a:solidFill>
                  </a:tcPr>
                </a:tc>
                <a:tc>
                  <a:txBody>
                    <a:bodyPr/>
                    <a:lstStyle/>
                    <a:p>
                      <a:r>
                        <a:rPr lang="en-US" sz="1800" dirty="0" smtClean="0"/>
                        <a:t>IM</a:t>
                      </a:r>
                      <a:endParaRPr lang="en-US" sz="1800" dirty="0"/>
                    </a:p>
                  </a:txBody>
                  <a:tcPr>
                    <a:solidFill>
                      <a:schemeClr val="bg1"/>
                    </a:solidFill>
                  </a:tcPr>
                </a:tc>
              </a:tr>
              <a:tr h="347133">
                <a:tc>
                  <a:txBody>
                    <a:bodyPr/>
                    <a:lstStyle/>
                    <a:p>
                      <a:pPr algn="r"/>
                      <a:r>
                        <a:rPr lang="en-US" sz="1800" dirty="0" smtClean="0"/>
                        <a:t>Board</a:t>
                      </a:r>
                      <a:endParaRPr lang="en-US" sz="1800" dirty="0"/>
                    </a:p>
                  </a:txBody>
                  <a:tcPr>
                    <a:solidFill>
                      <a:schemeClr val="bg1"/>
                    </a:solidFill>
                  </a:tcPr>
                </a:tc>
                <a:tc>
                  <a:txBody>
                    <a:bodyPr/>
                    <a:lstStyle/>
                    <a:p>
                      <a:r>
                        <a:rPr lang="en-US" sz="1800" dirty="0" smtClean="0"/>
                        <a:t>Forum</a:t>
                      </a:r>
                      <a:endParaRPr lang="en-US" sz="1800" dirty="0"/>
                    </a:p>
                  </a:txBody>
                  <a:tcPr>
                    <a:solidFill>
                      <a:schemeClr val="bg1"/>
                    </a:solidFill>
                  </a:tcPr>
                </a:tc>
              </a:tr>
              <a:tr h="347133">
                <a:tc>
                  <a:txBody>
                    <a:bodyPr/>
                    <a:lstStyle/>
                    <a:p>
                      <a:pPr algn="r"/>
                      <a:r>
                        <a:rPr lang="en-US" sz="1800" dirty="0" smtClean="0"/>
                        <a:t>Mail</a:t>
                      </a:r>
                      <a:endParaRPr lang="en-US" sz="1800" dirty="0"/>
                    </a:p>
                  </a:txBody>
                  <a:tcPr>
                    <a:solidFill>
                      <a:schemeClr val="bg1"/>
                    </a:solidFill>
                  </a:tcPr>
                </a:tc>
                <a:tc>
                  <a:txBody>
                    <a:bodyPr/>
                    <a:lstStyle/>
                    <a:p>
                      <a:r>
                        <a:rPr lang="en-US" sz="1800" dirty="0" smtClean="0"/>
                        <a:t>Message</a:t>
                      </a:r>
                      <a:endParaRPr lang="en-US" sz="1800" dirty="0"/>
                    </a:p>
                  </a:txBody>
                  <a:tcPr>
                    <a:solidFill>
                      <a:schemeClr val="bg1"/>
                    </a:solidFill>
                  </a:tcPr>
                </a:tc>
              </a:tr>
              <a:tr h="347133">
                <a:tc>
                  <a:txBody>
                    <a:bodyPr/>
                    <a:lstStyle/>
                    <a:p>
                      <a:pPr algn="r"/>
                      <a:r>
                        <a:rPr lang="en-US" sz="1800" dirty="0" smtClean="0"/>
                        <a:t>In-game item</a:t>
                      </a:r>
                      <a:endParaRPr lang="en-US" sz="1800" dirty="0"/>
                    </a:p>
                  </a:txBody>
                  <a:tcPr>
                    <a:solidFill>
                      <a:schemeClr val="bg1"/>
                    </a:solidFill>
                  </a:tcPr>
                </a:tc>
                <a:tc>
                  <a:txBody>
                    <a:bodyPr/>
                    <a:lstStyle/>
                    <a:p>
                      <a:r>
                        <a:rPr lang="en-US" sz="1800" dirty="0" smtClean="0"/>
                        <a:t>Gifting</a:t>
                      </a:r>
                      <a:endParaRPr lang="en-US" sz="1800" dirty="0"/>
                    </a:p>
                  </a:txBody>
                  <a:tcPr>
                    <a:solidFill>
                      <a:schemeClr val="bg1"/>
                    </a:solidFill>
                  </a:tcPr>
                </a:tc>
              </a:tr>
              <a:tr h="347133">
                <a:tc>
                  <a:txBody>
                    <a:bodyPr/>
                    <a:lstStyle/>
                    <a:p>
                      <a:pPr algn="r"/>
                      <a:r>
                        <a:rPr lang="en-US" sz="1800" dirty="0" smtClean="0"/>
                        <a:t>Guild</a:t>
                      </a:r>
                      <a:endParaRPr lang="en-US" sz="1800" dirty="0"/>
                    </a:p>
                  </a:txBody>
                  <a:tcPr>
                    <a:solidFill>
                      <a:schemeClr val="bg1"/>
                    </a:solidFill>
                  </a:tcPr>
                </a:tc>
                <a:tc>
                  <a:txBody>
                    <a:bodyPr/>
                    <a:lstStyle/>
                    <a:p>
                      <a:r>
                        <a:rPr lang="en-US" sz="1800" dirty="0" smtClean="0"/>
                        <a:t>Group</a:t>
                      </a:r>
                      <a:endParaRPr lang="en-US" sz="1800" dirty="0"/>
                    </a:p>
                  </a:txBody>
                  <a:tcPr>
                    <a:solidFill>
                      <a:schemeClr val="bg1"/>
                    </a:solidFill>
                  </a:tcPr>
                </a:tc>
              </a:tr>
              <a:tr h="347133">
                <a:tc>
                  <a:txBody>
                    <a:bodyPr/>
                    <a:lstStyle/>
                    <a:p>
                      <a:pPr algn="r"/>
                      <a:r>
                        <a:rPr lang="en-US" sz="1800" dirty="0" smtClean="0"/>
                        <a:t>Intangible reputation</a:t>
                      </a:r>
                      <a:endParaRPr lang="en-US" sz="1800" dirty="0"/>
                    </a:p>
                  </a:txBody>
                  <a:tcPr>
                    <a:solidFill>
                      <a:schemeClr val="bg1"/>
                    </a:solidFill>
                  </a:tcPr>
                </a:tc>
                <a:tc>
                  <a:txBody>
                    <a:bodyPr/>
                    <a:lstStyle/>
                    <a:p>
                      <a:r>
                        <a:rPr lang="en-US" sz="1800" dirty="0" err="1" smtClean="0"/>
                        <a:t>Klout</a:t>
                      </a:r>
                      <a:endParaRPr lang="en-US" sz="1800" dirty="0"/>
                    </a:p>
                  </a:txBody>
                  <a:tcPr>
                    <a:solidFill>
                      <a:schemeClr val="bg1"/>
                    </a:solidFill>
                  </a:tcPr>
                </a:tc>
              </a:tr>
              <a:tr h="347133">
                <a:tc>
                  <a:txBody>
                    <a:bodyPr/>
                    <a:lstStyle/>
                    <a:p>
                      <a:pPr algn="r"/>
                      <a:r>
                        <a:rPr lang="en-US" sz="1800" dirty="0" smtClean="0"/>
                        <a:t>Badges</a:t>
                      </a:r>
                      <a:endParaRPr lang="en-US" sz="1800" dirty="0"/>
                    </a:p>
                  </a:txBody>
                  <a:tcPr>
                    <a:solidFill>
                      <a:schemeClr val="bg1"/>
                    </a:solidFill>
                  </a:tcPr>
                </a:tc>
                <a:tc>
                  <a:txBody>
                    <a:bodyPr/>
                    <a:lstStyle/>
                    <a:p>
                      <a:r>
                        <a:rPr lang="en-US" sz="1800" dirty="0" smtClean="0"/>
                        <a:t>Achievements</a:t>
                      </a:r>
                      <a:endParaRPr lang="en-US" sz="1800" dirty="0"/>
                    </a:p>
                  </a:txBody>
                  <a:tcPr>
                    <a:solidFill>
                      <a:schemeClr val="bg1"/>
                    </a:solidFill>
                  </a:tcPr>
                </a:tc>
              </a:tr>
              <a:tr h="347133">
                <a:tc>
                  <a:txBody>
                    <a:bodyPr/>
                    <a:lstStyle/>
                    <a:p>
                      <a:pPr algn="r"/>
                      <a:r>
                        <a:rPr lang="en-US" sz="1800" dirty="0" smtClean="0"/>
                        <a:t>Trade</a:t>
                      </a:r>
                      <a:endParaRPr lang="en-US" sz="1800" dirty="0"/>
                    </a:p>
                  </a:txBody>
                  <a:tcPr>
                    <a:solidFill>
                      <a:schemeClr val="bg1"/>
                    </a:solidFill>
                  </a:tcPr>
                </a:tc>
                <a:tc>
                  <a:txBody>
                    <a:bodyPr/>
                    <a:lstStyle/>
                    <a:p>
                      <a:r>
                        <a:rPr lang="en-US" sz="1800" dirty="0" smtClean="0"/>
                        <a:t>RMT</a:t>
                      </a:r>
                      <a:endParaRPr lang="en-US" sz="1800" dirty="0"/>
                    </a:p>
                  </a:txBody>
                  <a:tcPr>
                    <a:solidFill>
                      <a:schemeClr val="bg1"/>
                    </a:solidFill>
                  </a:tcPr>
                </a:tc>
              </a:tr>
              <a:tr h="347133">
                <a:tc>
                  <a:txBody>
                    <a:bodyPr/>
                    <a:lstStyle/>
                    <a:p>
                      <a:pPr algn="r"/>
                      <a:r>
                        <a:rPr lang="en-US" sz="1800" dirty="0" smtClean="0"/>
                        <a:t>Content creation</a:t>
                      </a:r>
                      <a:endParaRPr lang="en-US" sz="1800" dirty="0"/>
                    </a:p>
                  </a:txBody>
                  <a:tcPr>
                    <a:solidFill>
                      <a:schemeClr val="bg1"/>
                    </a:solidFill>
                  </a:tcPr>
                </a:tc>
                <a:tc>
                  <a:txBody>
                    <a:bodyPr/>
                    <a:lstStyle/>
                    <a:p>
                      <a:r>
                        <a:rPr lang="en-US" sz="1800" dirty="0" smtClean="0"/>
                        <a:t>Content </a:t>
                      </a:r>
                      <a:r>
                        <a:rPr lang="en-US" sz="1800" dirty="0" err="1" smtClean="0"/>
                        <a:t>curation</a:t>
                      </a:r>
                      <a:endParaRPr lang="en-US" sz="1800" dirty="0"/>
                    </a:p>
                  </a:txBody>
                  <a:tcPr>
                    <a:solidFill>
                      <a:schemeClr val="bg1"/>
                    </a:solidFill>
                  </a:tcPr>
                </a:tc>
              </a:tr>
              <a:tr h="347133">
                <a:tc>
                  <a:txBody>
                    <a:bodyPr/>
                    <a:lstStyle/>
                    <a:p>
                      <a:pPr algn="r"/>
                      <a:r>
                        <a:rPr lang="en-US" sz="1800" dirty="0" smtClean="0"/>
                        <a:t>Assistance</a:t>
                      </a:r>
                      <a:endParaRPr lang="en-US" sz="1800" dirty="0"/>
                    </a:p>
                  </a:txBody>
                  <a:tcPr>
                    <a:solidFill>
                      <a:schemeClr val="bg1"/>
                    </a:solidFill>
                  </a:tcPr>
                </a:tc>
                <a:tc>
                  <a:txBody>
                    <a:bodyPr/>
                    <a:lstStyle/>
                    <a:p>
                      <a:r>
                        <a:rPr lang="en-US" sz="1800" dirty="0" err="1" smtClean="0"/>
                        <a:t>Quora</a:t>
                      </a:r>
                      <a:endParaRPr lang="en-US" sz="1800" dirty="0"/>
                    </a:p>
                  </a:txBody>
                  <a:tcPr>
                    <a:solidFill>
                      <a:schemeClr val="bg1"/>
                    </a:solidFill>
                  </a:tcPr>
                </a:tc>
              </a:tr>
              <a:tr h="347133">
                <a:tc>
                  <a:txBody>
                    <a:bodyPr/>
                    <a:lstStyle/>
                    <a:p>
                      <a:pPr algn="r"/>
                      <a:r>
                        <a:rPr lang="en-US" sz="1800" dirty="0" smtClean="0"/>
                        <a:t>Classes and levels</a:t>
                      </a:r>
                      <a:endParaRPr lang="en-US" sz="1800" dirty="0"/>
                    </a:p>
                  </a:txBody>
                  <a:tcPr>
                    <a:solidFill>
                      <a:schemeClr val="bg1"/>
                    </a:solidFill>
                  </a:tcPr>
                </a:tc>
                <a:tc>
                  <a:txBody>
                    <a:bodyPr/>
                    <a:lstStyle/>
                    <a:p>
                      <a:r>
                        <a:rPr lang="en-US" sz="1800" dirty="0" smtClean="0"/>
                        <a:t>LinkedIn</a:t>
                      </a:r>
                      <a:endParaRPr lang="en-US" sz="1800" dirty="0"/>
                    </a:p>
                  </a:txBody>
                  <a:tcPr>
                    <a:solidFill>
                      <a:schemeClr val="bg1"/>
                    </a:solidFill>
                  </a:tcPr>
                </a:tc>
              </a:tr>
              <a:tr h="347133">
                <a:tc>
                  <a:txBody>
                    <a:bodyPr/>
                    <a:lstStyle/>
                    <a:p>
                      <a:pPr algn="r"/>
                      <a:r>
                        <a:rPr lang="en-US" sz="1800" dirty="0" err="1" smtClean="0"/>
                        <a:t>Austion</a:t>
                      </a:r>
                      <a:r>
                        <a:rPr lang="en-US" sz="1800" dirty="0" smtClean="0"/>
                        <a:t> houses</a:t>
                      </a:r>
                      <a:endParaRPr lang="en-US" sz="1800" dirty="0"/>
                    </a:p>
                  </a:txBody>
                  <a:tcPr>
                    <a:solidFill>
                      <a:schemeClr val="bg1"/>
                    </a:solidFill>
                  </a:tcPr>
                </a:tc>
                <a:tc>
                  <a:txBody>
                    <a:bodyPr/>
                    <a:lstStyle/>
                    <a:p>
                      <a:r>
                        <a:rPr lang="en-US" sz="1800" dirty="0" smtClean="0"/>
                        <a:t>eBay</a:t>
                      </a:r>
                    </a:p>
                  </a:txBody>
                  <a:tcPr>
                    <a:solidFill>
                      <a:schemeClr val="bg1"/>
                    </a:solidFill>
                  </a:tcPr>
                </a:tc>
              </a:tr>
              <a:tr h="347133">
                <a:tc>
                  <a:txBody>
                    <a:bodyPr/>
                    <a:lstStyle/>
                    <a:p>
                      <a:pPr algn="r"/>
                      <a:r>
                        <a:rPr lang="en-US" sz="1800" dirty="0" smtClean="0"/>
                        <a:t>Gold coins</a:t>
                      </a:r>
                      <a:endParaRPr lang="en-US" sz="1800" dirty="0"/>
                    </a:p>
                  </a:txBody>
                  <a:tcPr>
                    <a:solidFill>
                      <a:schemeClr val="bg1"/>
                    </a:solidFill>
                  </a:tcPr>
                </a:tc>
                <a:tc>
                  <a:txBody>
                    <a:bodyPr/>
                    <a:lstStyle/>
                    <a:p>
                      <a:r>
                        <a:rPr lang="en-US" sz="1800" dirty="0" err="1" smtClean="0"/>
                        <a:t>Facebook</a:t>
                      </a:r>
                      <a:r>
                        <a:rPr lang="en-US" sz="1800" dirty="0" smtClean="0"/>
                        <a:t> credits</a:t>
                      </a:r>
                      <a:endParaRPr lang="en-US" sz="1800" dirty="0"/>
                    </a:p>
                  </a:txBody>
                  <a:tcPr>
                    <a:solidFill>
                      <a:schemeClr val="bg1"/>
                    </a:solidFill>
                  </a:tcPr>
                </a:tc>
              </a:tr>
              <a:tr h="347133">
                <a:tc>
                  <a:txBody>
                    <a:bodyPr/>
                    <a:lstStyle/>
                    <a:p>
                      <a:pPr algn="r"/>
                      <a:r>
                        <a:rPr lang="en-US" sz="1800" dirty="0" smtClean="0"/>
                        <a:t>Stats</a:t>
                      </a:r>
                      <a:endParaRPr lang="en-US" sz="1800" dirty="0"/>
                    </a:p>
                  </a:txBody>
                  <a:tcPr>
                    <a:solidFill>
                      <a:schemeClr val="bg1"/>
                    </a:solidFill>
                  </a:tcPr>
                </a:tc>
                <a:tc>
                  <a:txBody>
                    <a:bodyPr/>
                    <a:lstStyle/>
                    <a:p>
                      <a:r>
                        <a:rPr lang="en-US" sz="1800" dirty="0" smtClean="0"/>
                        <a:t>Quantified self</a:t>
                      </a:r>
                      <a:endParaRPr lang="en-US" sz="1800" dirty="0"/>
                    </a:p>
                  </a:txBody>
                  <a:tcPr>
                    <a:solidFill>
                      <a:schemeClr val="bg1"/>
                    </a:solidFill>
                  </a:tcPr>
                </a:tc>
              </a:tr>
              <a:tr h="347133">
                <a:tc>
                  <a:txBody>
                    <a:bodyPr/>
                    <a:lstStyle/>
                    <a:p>
                      <a:pPr algn="r"/>
                      <a:r>
                        <a:rPr lang="en-US" sz="1800" dirty="0" smtClean="0"/>
                        <a:t>Friends list</a:t>
                      </a:r>
                      <a:endParaRPr lang="en-US" sz="1800" dirty="0"/>
                    </a:p>
                  </a:txBody>
                  <a:tcPr>
                    <a:solidFill>
                      <a:schemeClr val="bg1"/>
                    </a:solidFill>
                  </a:tcPr>
                </a:tc>
                <a:tc>
                  <a:txBody>
                    <a:bodyPr/>
                    <a:lstStyle/>
                    <a:p>
                      <a:r>
                        <a:rPr lang="en-US" sz="1800" dirty="0" smtClean="0"/>
                        <a:t>Circles</a:t>
                      </a:r>
                      <a:endParaRPr lang="en-US" sz="1800" dirty="0"/>
                    </a:p>
                  </a:txBody>
                  <a:tcPr>
                    <a:solidFill>
                      <a:schemeClr val="bg1"/>
                    </a:solidFill>
                  </a:tcPr>
                </a:tc>
              </a:tr>
            </a:tbl>
          </a:graphicData>
        </a:graphic>
      </p:graphicFrame>
      <p:grpSp>
        <p:nvGrpSpPr>
          <p:cNvPr id="5" name="Group 4"/>
          <p:cNvGrpSpPr/>
          <p:nvPr/>
        </p:nvGrpSpPr>
        <p:grpSpPr>
          <a:xfrm rot="16200000">
            <a:off x="-583406" y="3174206"/>
            <a:ext cx="3986212" cy="228600"/>
            <a:chOff x="-762000" y="1371600"/>
            <a:chExt cx="3986212" cy="228600"/>
          </a:xfrm>
        </p:grpSpPr>
        <p:sp>
          <p:nvSpPr>
            <p:cNvPr id="6" name="Donut 5"/>
            <p:cNvSpPr/>
            <p:nvPr/>
          </p:nvSpPr>
          <p:spPr>
            <a:xfrm>
              <a:off x="1117600" y="1371600"/>
              <a:ext cx="228600" cy="228600"/>
            </a:xfrm>
            <a:prstGeom prst="donut">
              <a:avLst/>
            </a:prstGeom>
            <a:noFill/>
            <a:ln w="15875"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cxnSp>
          <p:nvCxnSpPr>
            <p:cNvPr id="7" name="Straight Connector 6"/>
            <p:cNvCxnSpPr/>
            <p:nvPr/>
          </p:nvCxnSpPr>
          <p:spPr>
            <a:xfrm rot="10800000">
              <a:off x="-762000" y="1487488"/>
              <a:ext cx="17526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1471612" y="1484313"/>
              <a:ext cx="17526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Slide Number Placeholder 8"/>
          <p:cNvSpPr>
            <a:spLocks noGrp="1"/>
          </p:cNvSpPr>
          <p:nvPr>
            <p:ph type="sldNum" sz="quarter" idx="12"/>
          </p:nvPr>
        </p:nvSpPr>
        <p:spPr/>
        <p:txBody>
          <a:bodyPr/>
          <a:lstStyle/>
          <a:p>
            <a:fld id="{60780B01-2B6B-4032-8203-862D56279976}" type="slidenum">
              <a:rPr lang="en-US" smtClean="0"/>
              <a:pPr/>
              <a:t>56</a:t>
            </a:fld>
            <a:endParaRPr lang="en-US"/>
          </a:p>
        </p:txBody>
      </p:sp>
      <p:sp>
        <p:nvSpPr>
          <p:cNvPr id="10" name="Footer Placeholder 9"/>
          <p:cNvSpPr>
            <a:spLocks noGrp="1"/>
          </p:cNvSpPr>
          <p:nvPr>
            <p:ph type="ftr" sz="quarter" idx="11"/>
          </p:nvPr>
        </p:nvSpPr>
        <p:spPr>
          <a:xfrm>
            <a:off x="3124200" y="6569075"/>
            <a:ext cx="2895600" cy="365125"/>
          </a:xfrm>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games do to our brains</a:t>
            </a:r>
            <a:endParaRPr lang="en-US" dirty="0"/>
          </a:p>
        </p:txBody>
      </p:sp>
      <p:sp>
        <p:nvSpPr>
          <p:cNvPr id="3" name="Content Placeholder 2"/>
          <p:cNvSpPr>
            <a:spLocks noGrp="1"/>
          </p:cNvSpPr>
          <p:nvPr>
            <p:ph idx="1"/>
          </p:nvPr>
        </p:nvSpPr>
        <p:spPr>
          <a:xfrm>
            <a:off x="457200" y="1981200"/>
            <a:ext cx="8229600" cy="4144963"/>
          </a:xfrm>
        </p:spPr>
        <p:txBody>
          <a:bodyPr>
            <a:normAutofit/>
          </a:bodyPr>
          <a:lstStyle/>
          <a:p>
            <a:r>
              <a:rPr lang="en-US" dirty="0" smtClean="0"/>
              <a:t>They teach us to </a:t>
            </a:r>
            <a:r>
              <a:rPr lang="en-US" dirty="0" smtClean="0">
                <a:solidFill>
                  <a:srgbClr val="C00000"/>
                </a:solidFill>
              </a:rPr>
              <a:t>quantify</a:t>
            </a:r>
            <a:r>
              <a:rPr lang="en-US" dirty="0" smtClean="0"/>
              <a:t>.</a:t>
            </a:r>
          </a:p>
          <a:p>
            <a:endParaRPr lang="en-US" dirty="0"/>
          </a:p>
          <a:p>
            <a:r>
              <a:rPr lang="en-US" dirty="0" smtClean="0"/>
              <a:t>They teach us to be </a:t>
            </a:r>
            <a:r>
              <a:rPr lang="en-US" dirty="0" smtClean="0">
                <a:solidFill>
                  <a:srgbClr val="C00000"/>
                </a:solidFill>
              </a:rPr>
              <a:t>reductionist</a:t>
            </a:r>
            <a:r>
              <a:rPr lang="en-US" dirty="0" smtClean="0"/>
              <a:t>.</a:t>
            </a:r>
          </a:p>
          <a:p>
            <a:endParaRPr lang="en-US" dirty="0"/>
          </a:p>
          <a:p>
            <a:r>
              <a:rPr lang="en-US" dirty="0" smtClean="0"/>
              <a:t>They</a:t>
            </a:r>
            <a:r>
              <a:rPr lang="en-US" baseline="0" dirty="0" smtClean="0"/>
              <a:t> teach us that </a:t>
            </a:r>
            <a:r>
              <a:rPr lang="en-US" baseline="0" dirty="0" smtClean="0">
                <a:solidFill>
                  <a:srgbClr val="C00000"/>
                </a:solidFill>
              </a:rPr>
              <a:t>everything can be solved </a:t>
            </a:r>
            <a:r>
              <a:rPr lang="en-US" baseline="0" dirty="0" smtClean="0"/>
              <a:t>– indeed, there is a “right answer.”</a:t>
            </a:r>
          </a:p>
        </p:txBody>
      </p:sp>
      <p:pic>
        <p:nvPicPr>
          <p:cNvPr id="43010" name="Picture 2"/>
          <p:cNvPicPr>
            <a:picLocks noChangeAspect="1" noChangeArrowheads="1"/>
          </p:cNvPicPr>
          <p:nvPr/>
        </p:nvPicPr>
        <p:blipFill>
          <a:blip r:embed="rId2"/>
          <a:srcRect/>
          <a:stretch>
            <a:fillRect/>
          </a:stretch>
        </p:blipFill>
        <p:spPr bwMode="auto">
          <a:xfrm>
            <a:off x="6172200" y="2209800"/>
            <a:ext cx="2438400" cy="1676400"/>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60780B01-2B6B-4032-8203-862D56279976}" type="slidenum">
              <a:rPr lang="en-US" smtClean="0"/>
              <a:pPr/>
              <a:t>57</a:t>
            </a:fld>
            <a:endParaRPr lang="en-US" dirty="0"/>
          </a:p>
        </p:txBody>
      </p:sp>
      <p:sp>
        <p:nvSpPr>
          <p:cNvPr id="6" name="Footer Placeholder 5"/>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tale resumes its onward march…</a:t>
            </a:r>
            <a:endParaRPr lang="en-US" dirty="0"/>
          </a:p>
        </p:txBody>
      </p:sp>
      <p:sp>
        <p:nvSpPr>
          <p:cNvPr id="3" name="Content Placeholder 2"/>
          <p:cNvSpPr>
            <a:spLocks noGrp="1"/>
          </p:cNvSpPr>
          <p:nvPr>
            <p:ph idx="1"/>
          </p:nvPr>
        </p:nvSpPr>
        <p:spPr>
          <a:xfrm>
            <a:off x="1711234" y="2362199"/>
            <a:ext cx="6442166" cy="3276601"/>
          </a:xfrm>
        </p:spPr>
        <p:txBody>
          <a:bodyPr>
            <a:normAutofit/>
          </a:bodyPr>
          <a:lstStyle/>
          <a:p>
            <a:r>
              <a:rPr lang="en-US" sz="7200" dirty="0" smtClean="0">
                <a:latin typeface="Old English Text MT" pitchFamily="66" charset="0"/>
              </a:rPr>
              <a:t>I</a:t>
            </a:r>
            <a:r>
              <a:rPr lang="en-US" dirty="0" smtClean="0"/>
              <a:t>t was then that the mages who lived inside the magic</a:t>
            </a:r>
            <a:r>
              <a:rPr lang="en-US" baseline="0" dirty="0" smtClean="0"/>
              <a:t> circle realized that they had handed the keys to the kingdom to those from outside.</a:t>
            </a:r>
          </a:p>
          <a:p>
            <a:endParaRPr lang="en-US" baseline="0" dirty="0" smtClean="0"/>
          </a:p>
        </p:txBody>
      </p:sp>
      <p:sp>
        <p:nvSpPr>
          <p:cNvPr id="5" name="Text Placeholder 4"/>
          <p:cNvSpPr>
            <a:spLocks noGrp="1"/>
          </p:cNvSpPr>
          <p:nvPr>
            <p:ph type="body" sz="half" idx="2"/>
          </p:nvPr>
        </p:nvSpPr>
        <p:spPr/>
        <p:txBody>
          <a:bodyPr/>
          <a:lstStyle/>
          <a:p>
            <a:endParaRPr lang="en-US"/>
          </a:p>
        </p:txBody>
      </p:sp>
      <p:sp>
        <p:nvSpPr>
          <p:cNvPr id="6" name="Slide Number Placeholder 5"/>
          <p:cNvSpPr>
            <a:spLocks noGrp="1"/>
          </p:cNvSpPr>
          <p:nvPr>
            <p:ph type="sldNum" sz="quarter" idx="12"/>
          </p:nvPr>
        </p:nvSpPr>
        <p:spPr/>
        <p:txBody>
          <a:bodyPr/>
          <a:lstStyle/>
          <a:p>
            <a:fld id="{60780B01-2B6B-4032-8203-862D56279976}" type="slidenum">
              <a:rPr lang="en-US" smtClean="0"/>
              <a:pPr/>
              <a:t>58</a:t>
            </a:fld>
            <a:endParaRPr lang="en-US"/>
          </a:p>
        </p:txBody>
      </p:sp>
      <p:sp>
        <p:nvSpPr>
          <p:cNvPr id="7" name="Footer Placeholder 6"/>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7200" dirty="0" smtClean="0">
                <a:latin typeface="Old English Text MT" pitchFamily="66" charset="0"/>
              </a:rPr>
              <a:t>T</a:t>
            </a:r>
            <a:r>
              <a:rPr lang="en-US" dirty="0" smtClean="0"/>
              <a:t>he circle</a:t>
            </a:r>
            <a:r>
              <a:rPr lang="en-US" baseline="0" dirty="0" smtClean="0"/>
              <a:t> did indeed begin to grow, but as it grew, the shimmering blue light also grew dimmer.</a:t>
            </a:r>
          </a:p>
        </p:txBody>
      </p:sp>
      <p:sp>
        <p:nvSpPr>
          <p:cNvPr id="5" name="Text Placeholder 4"/>
          <p:cNvSpPr>
            <a:spLocks noGrp="1"/>
          </p:cNvSpPr>
          <p:nvPr>
            <p:ph type="body" sz="half" idx="2"/>
          </p:nvPr>
        </p:nvSpPr>
        <p:spPr/>
        <p:txBody>
          <a:bodyPr/>
          <a:lstStyle/>
          <a:p>
            <a:endParaRPr lang="en-US"/>
          </a:p>
        </p:txBody>
      </p:sp>
      <p:sp>
        <p:nvSpPr>
          <p:cNvPr id="6" name="Slide Number Placeholder 5"/>
          <p:cNvSpPr>
            <a:spLocks noGrp="1"/>
          </p:cNvSpPr>
          <p:nvPr>
            <p:ph type="sldNum" sz="quarter" idx="12"/>
          </p:nvPr>
        </p:nvSpPr>
        <p:spPr/>
        <p:txBody>
          <a:bodyPr/>
          <a:lstStyle/>
          <a:p>
            <a:fld id="{60780B01-2B6B-4032-8203-862D56279976}" type="slidenum">
              <a:rPr lang="en-US" smtClean="0"/>
              <a:pPr/>
              <a:t>59</a:t>
            </a:fld>
            <a:endParaRPr lang="en-US"/>
          </a:p>
        </p:txBody>
      </p:sp>
      <p:sp>
        <p:nvSpPr>
          <p:cNvPr id="7" name="Footer Placeholder 6"/>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b="0" dirty="0"/>
          </a:p>
        </p:txBody>
      </p:sp>
      <p:sp>
        <p:nvSpPr>
          <p:cNvPr id="8" name="Text Placeholder 7"/>
          <p:cNvSpPr>
            <a:spLocks noGrp="1"/>
          </p:cNvSpPr>
          <p:nvPr>
            <p:ph type="body" sz="half" idx="2"/>
          </p:nvPr>
        </p:nvSpPr>
        <p:spPr/>
        <p:txBody>
          <a:bodyPr/>
          <a:lstStyle/>
          <a:p>
            <a:endParaRPr lang="en-US"/>
          </a:p>
        </p:txBody>
      </p:sp>
      <p:sp>
        <p:nvSpPr>
          <p:cNvPr id="3" name="Content Placeholder 2"/>
          <p:cNvSpPr>
            <a:spLocks noGrp="1"/>
          </p:cNvSpPr>
          <p:nvPr>
            <p:ph idx="1"/>
          </p:nvPr>
        </p:nvSpPr>
        <p:spPr>
          <a:xfrm>
            <a:off x="1447800" y="1905000"/>
            <a:ext cx="6477000" cy="4190999"/>
          </a:xfrm>
        </p:spPr>
        <p:txBody>
          <a:bodyPr>
            <a:normAutofit/>
          </a:bodyPr>
          <a:lstStyle/>
          <a:p>
            <a:pPr lvl="0"/>
            <a:r>
              <a:rPr lang="en-US" sz="7800" b="0" dirty="0" smtClean="0">
                <a:latin typeface="Old English Text MT" pitchFamily="66" charset="0"/>
              </a:rPr>
              <a:t>A </a:t>
            </a:r>
            <a:r>
              <a:rPr lang="en-US" b="0" dirty="0" smtClean="0"/>
              <a:t>fascinating thing about the critters was that they were </a:t>
            </a:r>
            <a:r>
              <a:rPr lang="en-US" b="0" dirty="0" smtClean="0">
                <a:solidFill>
                  <a:srgbClr val="C00000"/>
                </a:solidFill>
                <a:latin typeface="Old English Text MT" pitchFamily="66" charset="0"/>
              </a:rPr>
              <a:t>made of math</a:t>
            </a:r>
            <a:r>
              <a:rPr lang="en-US" b="0" dirty="0" smtClean="0"/>
              <a:t>. </a:t>
            </a:r>
          </a:p>
          <a:p>
            <a:pPr lvl="0"/>
            <a:r>
              <a:rPr lang="en-US" b="0" dirty="0" smtClean="0"/>
              <a:t>Oh, they might have looked like they were made of flesh and bone, but really, they weren’t.</a:t>
            </a:r>
          </a:p>
        </p:txBody>
      </p:sp>
      <p:sp>
        <p:nvSpPr>
          <p:cNvPr id="9" name="Slide Number Placeholder 8"/>
          <p:cNvSpPr>
            <a:spLocks noGrp="1"/>
          </p:cNvSpPr>
          <p:nvPr>
            <p:ph type="sldNum" sz="quarter" idx="12"/>
          </p:nvPr>
        </p:nvSpPr>
        <p:spPr/>
        <p:txBody>
          <a:bodyPr/>
          <a:lstStyle/>
          <a:p>
            <a:fld id="{60780B01-2B6B-4032-8203-862D56279976}" type="slidenum">
              <a:rPr lang="en-US" smtClean="0"/>
              <a:pPr/>
              <a:t>6</a:t>
            </a:fld>
            <a:endParaRPr lang="en-US"/>
          </a:p>
        </p:txBody>
      </p:sp>
      <p:sp>
        <p:nvSpPr>
          <p:cNvPr id="10" name="Footer Placeholder 9"/>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a:xfrm>
            <a:off x="2667000" y="1600200"/>
            <a:ext cx="4648200" cy="3276601"/>
          </a:xfrm>
        </p:spPr>
        <p:txBody>
          <a:bodyPr/>
          <a:lstStyle/>
          <a:p>
            <a:r>
              <a:rPr lang="en-US" sz="7200" dirty="0" smtClean="0">
                <a:latin typeface="Old English Text MT" pitchFamily="66" charset="0"/>
              </a:rPr>
              <a:t>S</a:t>
            </a:r>
            <a:r>
              <a:rPr lang="en-US" dirty="0" smtClean="0"/>
              <a:t>ome called it the </a:t>
            </a:r>
            <a:r>
              <a:rPr lang="en-US" dirty="0" smtClean="0">
                <a:solidFill>
                  <a:srgbClr val="C00000"/>
                </a:solidFill>
                <a:latin typeface="Old English Text MT" pitchFamily="66" charset="0"/>
              </a:rPr>
              <a:t>World-swallowing</a:t>
            </a:r>
            <a:r>
              <a:rPr lang="en-US" dirty="0" smtClean="0"/>
              <a:t>.</a:t>
            </a:r>
          </a:p>
        </p:txBody>
      </p:sp>
      <p:sp>
        <p:nvSpPr>
          <p:cNvPr id="5" name="Text Placeholder 4"/>
          <p:cNvSpPr>
            <a:spLocks noGrp="1"/>
          </p:cNvSpPr>
          <p:nvPr>
            <p:ph type="body" sz="half" idx="2"/>
          </p:nvPr>
        </p:nvSpPr>
        <p:spPr/>
        <p:txBody>
          <a:bodyPr/>
          <a:lstStyle/>
          <a:p>
            <a:endParaRPr lang="en-US"/>
          </a:p>
        </p:txBody>
      </p:sp>
      <p:sp>
        <p:nvSpPr>
          <p:cNvPr id="14" name="Rectangle 13"/>
          <p:cNvSpPr/>
          <p:nvPr/>
        </p:nvSpPr>
        <p:spPr>
          <a:xfrm>
            <a:off x="3124200" y="3733800"/>
            <a:ext cx="3004820" cy="1981200"/>
          </a:xfrm>
          <a:prstGeom prst="rect">
            <a:avLst/>
          </a:prstGeom>
          <a:solidFill>
            <a:schemeClr val="tx1"/>
          </a:solidFill>
          <a:ln w="50800" cmpd="thickThi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4"/>
          <p:cNvSpPr>
            <a:spLocks noChangeArrowheads="1"/>
          </p:cNvSpPr>
          <p:nvPr/>
        </p:nvSpPr>
        <p:spPr bwMode="auto">
          <a:xfrm>
            <a:off x="3279140" y="3931920"/>
            <a:ext cx="1617980" cy="1617980"/>
          </a:xfrm>
          <a:prstGeom prst="ellipse">
            <a:avLst/>
          </a:prstGeom>
          <a:solidFill>
            <a:srgbClr val="FFFF00"/>
          </a:solidFill>
          <a:ln w="50800" cmpd="thickThin">
            <a:solidFill>
              <a:schemeClr val="bg2">
                <a:lumMod val="25000"/>
              </a:schemeClr>
            </a:solidFill>
            <a:round/>
            <a:headEnd/>
            <a:tailEnd/>
          </a:ln>
          <a:effectLst/>
        </p:spPr>
        <p:txBody>
          <a:bodyPr wrap="none" anchor="ctr"/>
          <a:lstStyle/>
          <a:p>
            <a:endParaRPr lang="en-US"/>
          </a:p>
        </p:txBody>
      </p:sp>
      <p:sp>
        <p:nvSpPr>
          <p:cNvPr id="12" name="Rectangle 6"/>
          <p:cNvSpPr>
            <a:spLocks noChangeArrowheads="1"/>
          </p:cNvSpPr>
          <p:nvPr/>
        </p:nvSpPr>
        <p:spPr bwMode="auto">
          <a:xfrm rot="2700000">
            <a:off x="4401820" y="4030980"/>
            <a:ext cx="1386840" cy="1386840"/>
          </a:xfrm>
          <a:prstGeom prst="rect">
            <a:avLst/>
          </a:prstGeom>
          <a:solidFill>
            <a:schemeClr val="tx1"/>
          </a:solidFill>
          <a:ln w="50800" cmpd="thickThin">
            <a:noFill/>
            <a:miter lim="800000"/>
            <a:headEnd/>
            <a:tailEnd/>
          </a:ln>
          <a:effectLst/>
        </p:spPr>
        <p:txBody>
          <a:bodyPr wrap="none" anchor="ctr"/>
          <a:lstStyle/>
          <a:p>
            <a:endParaRPr lang="en-US"/>
          </a:p>
        </p:txBody>
      </p:sp>
      <p:pic>
        <p:nvPicPr>
          <p:cNvPr id="13" name="Picture 5"/>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4928711" y="4362609"/>
            <a:ext cx="786289" cy="666591"/>
          </a:xfrm>
          <a:prstGeom prst="rect">
            <a:avLst/>
          </a:prstGeom>
          <a:noFill/>
          <a:ln w="50800" cmpd="thickThin">
            <a:noFill/>
            <a:miter lim="800000"/>
            <a:headEnd/>
            <a:tailEnd/>
          </a:ln>
          <a:effectLst/>
        </p:spPr>
      </p:pic>
      <p:sp>
        <p:nvSpPr>
          <p:cNvPr id="17" name="Slide Number Placeholder 16"/>
          <p:cNvSpPr>
            <a:spLocks noGrp="1"/>
          </p:cNvSpPr>
          <p:nvPr>
            <p:ph type="sldNum" sz="quarter" idx="12"/>
          </p:nvPr>
        </p:nvSpPr>
        <p:spPr/>
        <p:txBody>
          <a:bodyPr/>
          <a:lstStyle/>
          <a:p>
            <a:fld id="{60780B01-2B6B-4032-8203-862D56279976}" type="slidenum">
              <a:rPr lang="en-US" smtClean="0"/>
              <a:pPr/>
              <a:t>60</a:t>
            </a:fld>
            <a:endParaRPr lang="en-US"/>
          </a:p>
        </p:txBody>
      </p:sp>
      <p:sp>
        <p:nvSpPr>
          <p:cNvPr id="18" name="Footer Placeholder 17"/>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a:xfrm>
            <a:off x="1600200" y="1828800"/>
            <a:ext cx="7010400" cy="3276601"/>
          </a:xfrm>
        </p:spPr>
        <p:txBody>
          <a:bodyPr/>
          <a:lstStyle/>
          <a:p>
            <a:r>
              <a:rPr lang="en-US" sz="7200" dirty="0" smtClean="0">
                <a:latin typeface="Old English Text MT" pitchFamily="66" charset="0"/>
              </a:rPr>
              <a:t>B</a:t>
            </a:r>
            <a:r>
              <a:rPr lang="en-US" dirty="0" smtClean="0"/>
              <a:t>ut no one</a:t>
            </a:r>
            <a:r>
              <a:rPr lang="en-US" baseline="0" dirty="0" smtClean="0"/>
              <a:t> was sure which world was the </a:t>
            </a:r>
            <a:r>
              <a:rPr lang="en-US" baseline="0" dirty="0" smtClean="0">
                <a:solidFill>
                  <a:srgbClr val="C00000"/>
                </a:solidFill>
                <a:latin typeface="Old English Text MT" pitchFamily="66" charset="0"/>
              </a:rPr>
              <a:t>eater</a:t>
            </a:r>
            <a:r>
              <a:rPr lang="en-US" baseline="0" dirty="0" smtClean="0"/>
              <a:t>, and which world the </a:t>
            </a:r>
            <a:r>
              <a:rPr lang="en-US" baseline="0" dirty="0" smtClean="0">
                <a:solidFill>
                  <a:srgbClr val="C00000"/>
                </a:solidFill>
                <a:latin typeface="Old English Text MT" pitchFamily="66" charset="0"/>
              </a:rPr>
              <a:t>consumed</a:t>
            </a:r>
            <a:r>
              <a:rPr lang="en-US" baseline="0" dirty="0" smtClean="0"/>
              <a:t>.</a:t>
            </a:r>
          </a:p>
        </p:txBody>
      </p:sp>
      <p:sp>
        <p:nvSpPr>
          <p:cNvPr id="5" name="Text Placeholder 4"/>
          <p:cNvSpPr>
            <a:spLocks noGrp="1"/>
          </p:cNvSpPr>
          <p:nvPr>
            <p:ph type="body" sz="half" idx="2"/>
          </p:nvPr>
        </p:nvSpPr>
        <p:spPr/>
        <p:txBody>
          <a:bodyPr/>
          <a:lstStyle/>
          <a:p>
            <a:endParaRPr lang="en-US"/>
          </a:p>
        </p:txBody>
      </p:sp>
      <p:sp>
        <p:nvSpPr>
          <p:cNvPr id="7" name="Rectangle 6"/>
          <p:cNvSpPr/>
          <p:nvPr/>
        </p:nvSpPr>
        <p:spPr>
          <a:xfrm>
            <a:off x="2514600" y="3733800"/>
            <a:ext cx="4419600" cy="1981200"/>
          </a:xfrm>
          <a:prstGeom prst="rect">
            <a:avLst/>
          </a:prstGeom>
          <a:solidFill>
            <a:schemeClr val="tx1"/>
          </a:solidFill>
          <a:ln w="50800" cmpd="thickThi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5"/>
          <p:cNvPicPr>
            <a:picLocks noChangeAspect="1" noChangeArrowheads="1"/>
          </p:cNvPicPr>
          <p:nvPr/>
        </p:nvPicPr>
        <p:blipFill>
          <a:blip r:embed="rId2">
            <a:clrChange>
              <a:clrFrom>
                <a:srgbClr val="000000"/>
              </a:clrFrom>
              <a:clrTo>
                <a:srgbClr val="000000">
                  <a:alpha val="0"/>
                </a:srgbClr>
              </a:clrTo>
            </a:clrChange>
          </a:blip>
          <a:srcRect/>
          <a:stretch>
            <a:fillRect/>
          </a:stretch>
        </p:blipFill>
        <p:spPr bwMode="auto">
          <a:xfrm>
            <a:off x="4874331" y="3810000"/>
            <a:ext cx="1983669" cy="1681692"/>
          </a:xfrm>
          <a:prstGeom prst="rect">
            <a:avLst/>
          </a:prstGeom>
          <a:noFill/>
          <a:ln w="9525">
            <a:noFill/>
            <a:miter lim="800000"/>
            <a:headEnd/>
            <a:tailEnd/>
          </a:ln>
          <a:effectLst/>
        </p:spPr>
      </p:pic>
      <p:sp>
        <p:nvSpPr>
          <p:cNvPr id="12" name="Rectangle 6"/>
          <p:cNvSpPr>
            <a:spLocks noChangeArrowheads="1"/>
          </p:cNvSpPr>
          <p:nvPr/>
        </p:nvSpPr>
        <p:spPr bwMode="auto">
          <a:xfrm rot="18900000" flipH="1">
            <a:off x="4673807" y="4091483"/>
            <a:ext cx="1034143" cy="1094874"/>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0" name="Oval 4"/>
          <p:cNvSpPr>
            <a:spLocks noChangeArrowheads="1"/>
          </p:cNvSpPr>
          <p:nvPr/>
        </p:nvSpPr>
        <p:spPr bwMode="auto">
          <a:xfrm flipH="1">
            <a:off x="3523247" y="4114800"/>
            <a:ext cx="1277353" cy="1206500"/>
          </a:xfrm>
          <a:prstGeom prst="ellipse">
            <a:avLst/>
          </a:prstGeom>
          <a:solidFill>
            <a:srgbClr val="FFFF00"/>
          </a:solidFill>
          <a:ln w="9525">
            <a:noFill/>
            <a:round/>
            <a:headEnd/>
            <a:tailEnd/>
          </a:ln>
          <a:effectLst/>
        </p:spPr>
        <p:txBody>
          <a:bodyPr wrap="none" anchor="ctr"/>
          <a:lstStyle/>
          <a:p>
            <a:endParaRPr lang="en-US"/>
          </a:p>
        </p:txBody>
      </p:sp>
      <p:sp>
        <p:nvSpPr>
          <p:cNvPr id="11" name="Rectangle 6"/>
          <p:cNvSpPr>
            <a:spLocks noChangeArrowheads="1"/>
          </p:cNvSpPr>
          <p:nvPr/>
        </p:nvSpPr>
        <p:spPr bwMode="auto">
          <a:xfrm rot="18900000" flipH="1">
            <a:off x="2849765" y="4158302"/>
            <a:ext cx="1034143" cy="1094874"/>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13" name="Slide Number Placeholder 12"/>
          <p:cNvSpPr>
            <a:spLocks noGrp="1"/>
          </p:cNvSpPr>
          <p:nvPr>
            <p:ph type="sldNum" sz="quarter" idx="12"/>
          </p:nvPr>
        </p:nvSpPr>
        <p:spPr/>
        <p:txBody>
          <a:bodyPr/>
          <a:lstStyle/>
          <a:p>
            <a:fld id="{60780B01-2B6B-4032-8203-862D56279976}" type="slidenum">
              <a:rPr lang="en-US" smtClean="0"/>
              <a:pPr/>
              <a:t>61</a:t>
            </a:fld>
            <a:endParaRPr lang="en-US"/>
          </a:p>
        </p:txBody>
      </p:sp>
      <p:sp>
        <p:nvSpPr>
          <p:cNvPr id="14" name="Footer Placeholder 13"/>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srcRect/>
          <a:stretch>
            <a:fillRect/>
          </a:stretch>
        </p:blipFill>
        <p:spPr bwMode="auto">
          <a:xfrm>
            <a:off x="2743200" y="762000"/>
            <a:ext cx="1600200" cy="616077"/>
          </a:xfrm>
          <a:prstGeom prst="rect">
            <a:avLst/>
          </a:prstGeom>
          <a:noFill/>
          <a:ln w="9525">
            <a:noFill/>
            <a:miter lim="800000"/>
            <a:headEnd/>
            <a:tailEnd/>
          </a:ln>
          <a:effectLst/>
        </p:spPr>
      </p:pic>
      <p:pic>
        <p:nvPicPr>
          <p:cNvPr id="20483" name="Picture 3"/>
          <p:cNvPicPr>
            <a:picLocks noChangeAspect="1" noChangeArrowheads="1"/>
          </p:cNvPicPr>
          <p:nvPr/>
        </p:nvPicPr>
        <p:blipFill>
          <a:blip r:embed="rId4"/>
          <a:srcRect/>
          <a:stretch>
            <a:fillRect/>
          </a:stretch>
        </p:blipFill>
        <p:spPr bwMode="auto">
          <a:xfrm>
            <a:off x="3505200" y="1524000"/>
            <a:ext cx="762000" cy="762000"/>
          </a:xfrm>
          <a:prstGeom prst="rect">
            <a:avLst/>
          </a:prstGeom>
          <a:noFill/>
          <a:ln w="9525">
            <a:noFill/>
            <a:miter lim="800000"/>
            <a:headEnd/>
            <a:tailEnd/>
          </a:ln>
          <a:effectLst/>
        </p:spPr>
      </p:pic>
      <p:pic>
        <p:nvPicPr>
          <p:cNvPr id="20485" name="Picture 5"/>
          <p:cNvPicPr>
            <a:picLocks noChangeAspect="1" noChangeArrowheads="1"/>
          </p:cNvPicPr>
          <p:nvPr/>
        </p:nvPicPr>
        <p:blipFill>
          <a:blip r:embed="rId5"/>
          <a:srcRect/>
          <a:stretch>
            <a:fillRect/>
          </a:stretch>
        </p:blipFill>
        <p:spPr bwMode="auto">
          <a:xfrm>
            <a:off x="3132320" y="3200400"/>
            <a:ext cx="1134880" cy="752475"/>
          </a:xfrm>
          <a:prstGeom prst="rect">
            <a:avLst/>
          </a:prstGeom>
          <a:noFill/>
          <a:ln w="9525">
            <a:noFill/>
            <a:miter lim="800000"/>
            <a:headEnd/>
            <a:tailEnd/>
          </a:ln>
          <a:effectLst/>
        </p:spPr>
      </p:pic>
      <p:pic>
        <p:nvPicPr>
          <p:cNvPr id="20486" name="Picture 6"/>
          <p:cNvPicPr>
            <a:picLocks noChangeAspect="1" noChangeArrowheads="1"/>
          </p:cNvPicPr>
          <p:nvPr/>
        </p:nvPicPr>
        <p:blipFill>
          <a:blip r:embed="rId6"/>
          <a:srcRect/>
          <a:stretch>
            <a:fillRect/>
          </a:stretch>
        </p:blipFill>
        <p:spPr bwMode="auto">
          <a:xfrm>
            <a:off x="3581400" y="2438400"/>
            <a:ext cx="609600" cy="609600"/>
          </a:xfrm>
          <a:prstGeom prst="rect">
            <a:avLst/>
          </a:prstGeom>
          <a:noFill/>
          <a:ln w="9525">
            <a:noFill/>
            <a:miter lim="800000"/>
            <a:headEnd/>
            <a:tailEnd/>
          </a:ln>
          <a:effectLst/>
        </p:spPr>
      </p:pic>
      <p:pic>
        <p:nvPicPr>
          <p:cNvPr id="20487" name="Picture 7"/>
          <p:cNvPicPr>
            <a:picLocks noChangeAspect="1" noChangeArrowheads="1"/>
          </p:cNvPicPr>
          <p:nvPr/>
        </p:nvPicPr>
        <p:blipFill>
          <a:blip r:embed="rId7"/>
          <a:srcRect/>
          <a:stretch>
            <a:fillRect/>
          </a:stretch>
        </p:blipFill>
        <p:spPr bwMode="auto">
          <a:xfrm>
            <a:off x="2940431" y="4038600"/>
            <a:ext cx="1326769" cy="590550"/>
          </a:xfrm>
          <a:prstGeom prst="rect">
            <a:avLst/>
          </a:prstGeom>
          <a:noFill/>
          <a:ln w="9525">
            <a:noFill/>
            <a:miter lim="800000"/>
            <a:headEnd/>
            <a:tailEnd/>
          </a:ln>
          <a:effectLst/>
        </p:spPr>
      </p:pic>
      <p:pic>
        <p:nvPicPr>
          <p:cNvPr id="20488" name="Picture 8"/>
          <p:cNvPicPr>
            <a:picLocks noChangeAspect="1" noChangeArrowheads="1"/>
          </p:cNvPicPr>
          <p:nvPr/>
        </p:nvPicPr>
        <p:blipFill>
          <a:blip r:embed="rId8"/>
          <a:srcRect/>
          <a:stretch>
            <a:fillRect/>
          </a:stretch>
        </p:blipFill>
        <p:spPr bwMode="auto">
          <a:xfrm>
            <a:off x="2819400" y="4686300"/>
            <a:ext cx="1524000" cy="647700"/>
          </a:xfrm>
          <a:prstGeom prst="rect">
            <a:avLst/>
          </a:prstGeom>
          <a:noFill/>
          <a:ln w="9525">
            <a:noFill/>
            <a:miter lim="800000"/>
            <a:headEnd/>
            <a:tailEnd/>
          </a:ln>
          <a:effectLst/>
        </p:spPr>
      </p:pic>
      <p:pic>
        <p:nvPicPr>
          <p:cNvPr id="20489" name="Picture 9"/>
          <p:cNvPicPr>
            <a:picLocks noChangeAspect="1" noChangeArrowheads="1"/>
          </p:cNvPicPr>
          <p:nvPr/>
        </p:nvPicPr>
        <p:blipFill>
          <a:blip r:embed="rId9"/>
          <a:srcRect/>
          <a:stretch>
            <a:fillRect/>
          </a:stretch>
        </p:blipFill>
        <p:spPr bwMode="auto">
          <a:xfrm>
            <a:off x="4876800" y="3886200"/>
            <a:ext cx="1088571" cy="762000"/>
          </a:xfrm>
          <a:prstGeom prst="rect">
            <a:avLst/>
          </a:prstGeom>
          <a:noFill/>
          <a:ln w="9525">
            <a:noFill/>
            <a:miter lim="800000"/>
            <a:headEnd/>
            <a:tailEnd/>
          </a:ln>
          <a:effectLst/>
        </p:spPr>
      </p:pic>
      <p:pic>
        <p:nvPicPr>
          <p:cNvPr id="20490" name="Picture 10"/>
          <p:cNvPicPr>
            <a:picLocks noChangeAspect="1" noChangeArrowheads="1"/>
          </p:cNvPicPr>
          <p:nvPr/>
        </p:nvPicPr>
        <p:blipFill>
          <a:blip r:embed="rId10" cstate="print"/>
          <a:srcRect/>
          <a:stretch>
            <a:fillRect/>
          </a:stretch>
        </p:blipFill>
        <p:spPr bwMode="auto">
          <a:xfrm>
            <a:off x="4876800" y="4572000"/>
            <a:ext cx="1030026" cy="771525"/>
          </a:xfrm>
          <a:prstGeom prst="rect">
            <a:avLst/>
          </a:prstGeom>
          <a:noFill/>
          <a:ln w="9525">
            <a:noFill/>
            <a:miter lim="800000"/>
            <a:headEnd/>
            <a:tailEnd/>
          </a:ln>
          <a:effectLst/>
        </p:spPr>
      </p:pic>
      <p:pic>
        <p:nvPicPr>
          <p:cNvPr id="20491" name="Picture 11"/>
          <p:cNvPicPr>
            <a:picLocks noChangeAspect="1" noChangeArrowheads="1"/>
          </p:cNvPicPr>
          <p:nvPr/>
        </p:nvPicPr>
        <p:blipFill>
          <a:blip r:embed="rId11"/>
          <a:srcRect/>
          <a:stretch>
            <a:fillRect/>
          </a:stretch>
        </p:blipFill>
        <p:spPr bwMode="auto">
          <a:xfrm>
            <a:off x="4876800" y="2971800"/>
            <a:ext cx="923925" cy="923925"/>
          </a:xfrm>
          <a:prstGeom prst="rect">
            <a:avLst/>
          </a:prstGeom>
          <a:noFill/>
          <a:ln w="9525">
            <a:noFill/>
            <a:miter lim="800000"/>
            <a:headEnd/>
            <a:tailEnd/>
          </a:ln>
          <a:effectLst/>
        </p:spPr>
      </p:pic>
      <p:pic>
        <p:nvPicPr>
          <p:cNvPr id="20493" name="Picture 13"/>
          <p:cNvPicPr>
            <a:picLocks noChangeAspect="1" noChangeArrowheads="1"/>
          </p:cNvPicPr>
          <p:nvPr/>
        </p:nvPicPr>
        <p:blipFill>
          <a:blip r:embed="rId12"/>
          <a:srcRect/>
          <a:stretch>
            <a:fillRect/>
          </a:stretch>
        </p:blipFill>
        <p:spPr bwMode="auto">
          <a:xfrm>
            <a:off x="4937760" y="5334000"/>
            <a:ext cx="1158240" cy="827314"/>
          </a:xfrm>
          <a:prstGeom prst="rect">
            <a:avLst/>
          </a:prstGeom>
          <a:noFill/>
          <a:ln w="9525">
            <a:noFill/>
            <a:miter lim="800000"/>
            <a:headEnd/>
            <a:tailEnd/>
          </a:ln>
          <a:effectLst/>
        </p:spPr>
      </p:pic>
      <p:pic>
        <p:nvPicPr>
          <p:cNvPr id="20494" name="Picture 14"/>
          <p:cNvPicPr>
            <a:picLocks noChangeAspect="1" noChangeArrowheads="1"/>
          </p:cNvPicPr>
          <p:nvPr/>
        </p:nvPicPr>
        <p:blipFill>
          <a:blip r:embed="rId13"/>
          <a:srcRect/>
          <a:stretch>
            <a:fillRect/>
          </a:stretch>
        </p:blipFill>
        <p:spPr bwMode="auto">
          <a:xfrm>
            <a:off x="4876800" y="2209800"/>
            <a:ext cx="987552" cy="914400"/>
          </a:xfrm>
          <a:prstGeom prst="rect">
            <a:avLst/>
          </a:prstGeom>
          <a:noFill/>
          <a:ln w="9525">
            <a:noFill/>
            <a:miter lim="800000"/>
            <a:headEnd/>
            <a:tailEnd/>
          </a:ln>
          <a:effectLst/>
        </p:spPr>
      </p:pic>
      <p:pic>
        <p:nvPicPr>
          <p:cNvPr id="20495" name="Picture 15"/>
          <p:cNvPicPr>
            <a:picLocks noChangeAspect="1" noChangeArrowheads="1"/>
          </p:cNvPicPr>
          <p:nvPr/>
        </p:nvPicPr>
        <p:blipFill>
          <a:blip r:embed="rId14" cstate="print"/>
          <a:srcRect/>
          <a:stretch>
            <a:fillRect/>
          </a:stretch>
        </p:blipFill>
        <p:spPr bwMode="auto">
          <a:xfrm>
            <a:off x="4800600" y="1524000"/>
            <a:ext cx="931879" cy="695325"/>
          </a:xfrm>
          <a:prstGeom prst="rect">
            <a:avLst/>
          </a:prstGeom>
          <a:noFill/>
          <a:ln w="9525">
            <a:noFill/>
            <a:miter lim="800000"/>
            <a:headEnd/>
            <a:tailEnd/>
          </a:ln>
          <a:effectLst/>
        </p:spPr>
      </p:pic>
      <p:pic>
        <p:nvPicPr>
          <p:cNvPr id="20496" name="Picture 16"/>
          <p:cNvPicPr>
            <a:picLocks noChangeAspect="1" noChangeArrowheads="1"/>
          </p:cNvPicPr>
          <p:nvPr/>
        </p:nvPicPr>
        <p:blipFill>
          <a:blip r:embed="rId15"/>
          <a:srcRect/>
          <a:stretch>
            <a:fillRect/>
          </a:stretch>
        </p:blipFill>
        <p:spPr bwMode="auto">
          <a:xfrm>
            <a:off x="4827587" y="609600"/>
            <a:ext cx="1039813" cy="762000"/>
          </a:xfrm>
          <a:prstGeom prst="rect">
            <a:avLst/>
          </a:prstGeom>
          <a:noFill/>
          <a:ln w="9525">
            <a:noFill/>
            <a:miter lim="800000"/>
            <a:headEnd/>
            <a:tailEnd/>
          </a:ln>
          <a:effectLst/>
        </p:spPr>
      </p:pic>
      <p:pic>
        <p:nvPicPr>
          <p:cNvPr id="20497" name="Picture 17"/>
          <p:cNvPicPr>
            <a:picLocks noChangeAspect="1" noChangeArrowheads="1"/>
          </p:cNvPicPr>
          <p:nvPr/>
        </p:nvPicPr>
        <p:blipFill>
          <a:blip r:embed="rId16"/>
          <a:srcRect/>
          <a:stretch>
            <a:fillRect/>
          </a:stretch>
        </p:blipFill>
        <p:spPr bwMode="auto">
          <a:xfrm>
            <a:off x="2438400" y="5486400"/>
            <a:ext cx="2057400" cy="557213"/>
          </a:xfrm>
          <a:prstGeom prst="rect">
            <a:avLst/>
          </a:prstGeom>
          <a:noFill/>
          <a:ln w="9525">
            <a:noFill/>
            <a:miter lim="800000"/>
            <a:headEnd/>
            <a:tailEnd/>
          </a:ln>
          <a:effectLst/>
        </p:spPr>
      </p:pic>
      <p:sp>
        <p:nvSpPr>
          <p:cNvPr id="20" name="Slide Number Placeholder 19"/>
          <p:cNvSpPr>
            <a:spLocks noGrp="1"/>
          </p:cNvSpPr>
          <p:nvPr>
            <p:ph type="sldNum" sz="quarter" idx="12"/>
          </p:nvPr>
        </p:nvSpPr>
        <p:spPr/>
        <p:txBody>
          <a:bodyPr/>
          <a:lstStyle/>
          <a:p>
            <a:fld id="{60780B01-2B6B-4032-8203-862D56279976}" type="slidenum">
              <a:rPr lang="en-US" smtClean="0"/>
              <a:pPr/>
              <a:t>62</a:t>
            </a:fld>
            <a:endParaRPr lang="en-US"/>
          </a:p>
        </p:txBody>
      </p:sp>
      <p:sp>
        <p:nvSpPr>
          <p:cNvPr id="21" name="Footer Placeholder 20"/>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4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48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4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48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48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48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49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49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4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Cloud</a:t>
            </a:r>
            <a:endParaRPr lang="en-US" dirty="0"/>
          </a:p>
        </p:txBody>
      </p:sp>
      <p:sp>
        <p:nvSpPr>
          <p:cNvPr id="3" name="Content Placeholder 2"/>
          <p:cNvSpPr>
            <a:spLocks noGrp="1"/>
          </p:cNvSpPr>
          <p:nvPr>
            <p:ph idx="1"/>
          </p:nvPr>
        </p:nvSpPr>
        <p:spPr/>
        <p:txBody>
          <a:bodyPr/>
          <a:lstStyle/>
          <a:p>
            <a:endParaRPr lang="en-US"/>
          </a:p>
        </p:txBody>
      </p:sp>
      <p:pic>
        <p:nvPicPr>
          <p:cNvPr id="17410" name="Picture 2"/>
          <p:cNvPicPr>
            <a:picLocks noChangeAspect="1" noChangeArrowheads="1"/>
          </p:cNvPicPr>
          <p:nvPr/>
        </p:nvPicPr>
        <p:blipFill>
          <a:blip r:embed="rId2"/>
          <a:srcRect/>
          <a:stretch>
            <a:fillRect/>
          </a:stretch>
        </p:blipFill>
        <p:spPr bwMode="auto">
          <a:xfrm>
            <a:off x="457200" y="2377440"/>
            <a:ext cx="4572000" cy="3566160"/>
          </a:xfrm>
          <a:prstGeom prst="rect">
            <a:avLst/>
          </a:prstGeom>
          <a:noFill/>
          <a:ln w="9525">
            <a:solidFill>
              <a:schemeClr val="tx1"/>
            </a:solidFill>
            <a:miter lim="800000"/>
            <a:headEnd/>
            <a:tailEnd/>
          </a:ln>
          <a:effectLst/>
        </p:spPr>
      </p:pic>
      <p:pic>
        <p:nvPicPr>
          <p:cNvPr id="17411" name="Picture 3"/>
          <p:cNvPicPr>
            <a:picLocks noChangeAspect="1" noChangeArrowheads="1"/>
          </p:cNvPicPr>
          <p:nvPr/>
        </p:nvPicPr>
        <p:blipFill>
          <a:blip r:embed="rId3"/>
          <a:srcRect/>
          <a:stretch>
            <a:fillRect/>
          </a:stretch>
        </p:blipFill>
        <p:spPr bwMode="auto">
          <a:xfrm>
            <a:off x="5486400" y="1600200"/>
            <a:ext cx="3219450" cy="4762500"/>
          </a:xfrm>
          <a:prstGeom prst="rect">
            <a:avLst/>
          </a:prstGeom>
          <a:noFill/>
          <a:ln w="9525">
            <a:solidFill>
              <a:schemeClr val="tx1"/>
            </a:solidFill>
            <a:miter lim="800000"/>
            <a:headEnd/>
            <a:tailEnd/>
          </a:ln>
          <a:effectLst/>
        </p:spPr>
      </p:pic>
      <p:sp>
        <p:nvSpPr>
          <p:cNvPr id="6" name="Slide Number Placeholder 5"/>
          <p:cNvSpPr>
            <a:spLocks noGrp="1"/>
          </p:cNvSpPr>
          <p:nvPr>
            <p:ph type="sldNum" sz="quarter" idx="12"/>
          </p:nvPr>
        </p:nvSpPr>
        <p:spPr/>
        <p:txBody>
          <a:bodyPr/>
          <a:lstStyle/>
          <a:p>
            <a:fld id="{60780B01-2B6B-4032-8203-862D56279976}" type="slidenum">
              <a:rPr lang="en-US" smtClean="0"/>
              <a:pPr/>
              <a:t>63</a:t>
            </a:fld>
            <a:endParaRPr lang="en-US" dirty="0"/>
          </a:p>
        </p:txBody>
      </p:sp>
      <p:sp>
        <p:nvSpPr>
          <p:cNvPr id="7" name="Footer Placeholder 6"/>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local</a:t>
            </a:r>
            <a:endParaRPr lang="en-US" dirty="0"/>
          </a:p>
        </p:txBody>
      </p:sp>
      <p:sp>
        <p:nvSpPr>
          <p:cNvPr id="3" name="Content Placeholder 2"/>
          <p:cNvSpPr>
            <a:spLocks noGrp="1"/>
          </p:cNvSpPr>
          <p:nvPr>
            <p:ph idx="1"/>
          </p:nvPr>
        </p:nvSpPr>
        <p:spPr/>
        <p:txBody>
          <a:bodyPr/>
          <a:lstStyle/>
          <a:p>
            <a:endParaRPr lang="en-US" dirty="0" smtClean="0"/>
          </a:p>
        </p:txBody>
      </p:sp>
      <p:pic>
        <p:nvPicPr>
          <p:cNvPr id="18434" name="Picture 2"/>
          <p:cNvPicPr>
            <a:picLocks noChangeAspect="1" noChangeArrowheads="1"/>
          </p:cNvPicPr>
          <p:nvPr/>
        </p:nvPicPr>
        <p:blipFill>
          <a:blip r:embed="rId2"/>
          <a:srcRect/>
          <a:stretch>
            <a:fillRect/>
          </a:stretch>
        </p:blipFill>
        <p:spPr bwMode="auto">
          <a:xfrm>
            <a:off x="533400" y="2514600"/>
            <a:ext cx="3599111" cy="2447925"/>
          </a:xfrm>
          <a:prstGeom prst="rect">
            <a:avLst/>
          </a:prstGeom>
          <a:noFill/>
          <a:ln w="9525">
            <a:noFill/>
            <a:miter lim="800000"/>
            <a:headEnd/>
            <a:tailEnd/>
          </a:ln>
          <a:effectLst/>
        </p:spPr>
      </p:pic>
      <p:pic>
        <p:nvPicPr>
          <p:cNvPr id="18435" name="Picture 3"/>
          <p:cNvPicPr>
            <a:picLocks noChangeAspect="1" noChangeArrowheads="1"/>
          </p:cNvPicPr>
          <p:nvPr/>
        </p:nvPicPr>
        <p:blipFill>
          <a:blip r:embed="rId3"/>
          <a:srcRect/>
          <a:stretch>
            <a:fillRect/>
          </a:stretch>
        </p:blipFill>
        <p:spPr bwMode="auto">
          <a:xfrm>
            <a:off x="4267200" y="1676400"/>
            <a:ext cx="4572000" cy="457200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60780B01-2B6B-4032-8203-862D56279976}" type="slidenum">
              <a:rPr lang="en-US" smtClean="0"/>
              <a:pPr/>
              <a:t>64</a:t>
            </a:fld>
            <a:endParaRPr lang="en-US" dirty="0"/>
          </a:p>
        </p:txBody>
      </p:sp>
      <p:sp>
        <p:nvSpPr>
          <p:cNvPr id="7" name="Footer Placeholder 6"/>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a:t>
            </a:r>
            <a:r>
              <a:rPr lang="en-US" baseline="0" dirty="0" smtClean="0"/>
              <a:t> pendulum</a:t>
            </a:r>
            <a:endParaRPr lang="en-US" dirty="0"/>
          </a:p>
        </p:txBody>
      </p:sp>
      <p:sp>
        <p:nvSpPr>
          <p:cNvPr id="6" name="Picture Placeholder 5"/>
          <p:cNvSpPr>
            <a:spLocks noGrp="1"/>
          </p:cNvSpPr>
          <p:nvPr>
            <p:ph type="pic" idx="1"/>
          </p:nvPr>
        </p:nvSpPr>
        <p:spPr>
          <a:xfrm>
            <a:off x="1792288" y="714535"/>
            <a:ext cx="5486400" cy="4114800"/>
          </a:xfrm>
        </p:spPr>
      </p:sp>
      <p:pic>
        <p:nvPicPr>
          <p:cNvPr id="19458" name="Picture 2"/>
          <p:cNvPicPr>
            <a:picLocks noChangeAspect="1" noChangeArrowheads="1"/>
          </p:cNvPicPr>
          <p:nvPr/>
        </p:nvPicPr>
        <p:blipFill>
          <a:blip r:embed="rId2"/>
          <a:srcRect/>
          <a:stretch>
            <a:fillRect/>
          </a:stretch>
        </p:blipFill>
        <p:spPr bwMode="auto">
          <a:xfrm>
            <a:off x="914400" y="2082960"/>
            <a:ext cx="7631668" cy="2454406"/>
          </a:xfrm>
          <a:prstGeom prst="rect">
            <a:avLst/>
          </a:prstGeom>
          <a:noFill/>
          <a:ln w="9525">
            <a:noFill/>
            <a:miter lim="800000"/>
            <a:headEnd/>
            <a:tailEnd/>
          </a:ln>
          <a:effectLst/>
        </p:spPr>
      </p:pic>
      <p:pic>
        <p:nvPicPr>
          <p:cNvPr id="19459" name="Picture 3"/>
          <p:cNvPicPr>
            <a:picLocks noChangeAspect="1" noChangeArrowheads="1"/>
          </p:cNvPicPr>
          <p:nvPr/>
        </p:nvPicPr>
        <p:blipFill>
          <a:blip r:embed="rId3"/>
          <a:srcRect/>
          <a:stretch>
            <a:fillRect/>
          </a:stretch>
        </p:blipFill>
        <p:spPr bwMode="auto">
          <a:xfrm>
            <a:off x="478630" y="533400"/>
            <a:ext cx="8229600" cy="1538577"/>
          </a:xfrm>
          <a:prstGeom prst="rect">
            <a:avLst/>
          </a:prstGeom>
          <a:noFill/>
          <a:ln w="9525">
            <a:noFill/>
            <a:miter lim="800000"/>
            <a:headEnd/>
            <a:tailEnd/>
          </a:ln>
          <a:effectLst/>
        </p:spPr>
      </p:pic>
      <p:sp>
        <p:nvSpPr>
          <p:cNvPr id="8" name="Slide Number Placeholder 7"/>
          <p:cNvSpPr>
            <a:spLocks noGrp="1"/>
          </p:cNvSpPr>
          <p:nvPr>
            <p:ph type="sldNum" sz="quarter" idx="12"/>
          </p:nvPr>
        </p:nvSpPr>
        <p:spPr/>
        <p:txBody>
          <a:bodyPr/>
          <a:lstStyle/>
          <a:p>
            <a:fld id="{60780B01-2B6B-4032-8203-862D56279976}" type="slidenum">
              <a:rPr lang="en-US" smtClean="0"/>
              <a:pPr/>
              <a:t>65</a:t>
            </a:fld>
            <a:endParaRPr lang="en-US"/>
          </a:p>
        </p:txBody>
      </p:sp>
      <p:sp>
        <p:nvSpPr>
          <p:cNvPr id="9" name="Footer Placeholder 8"/>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3733800"/>
            <a:ext cx="9144000" cy="2392363"/>
          </a:xfrm>
        </p:spPr>
        <p:txBody>
          <a:bodyPr/>
          <a:lstStyle/>
          <a:p>
            <a:pPr algn="ctr">
              <a:buNone/>
            </a:pPr>
            <a:r>
              <a:rPr lang="en-US" dirty="0" smtClean="0"/>
              <a:t>It means </a:t>
            </a:r>
            <a:r>
              <a:rPr lang="en-US" dirty="0" smtClean="0">
                <a:solidFill>
                  <a:srgbClr val="C00000"/>
                </a:solidFill>
              </a:rPr>
              <a:t>someone else </a:t>
            </a:r>
            <a:r>
              <a:rPr lang="en-US" dirty="0" smtClean="0"/>
              <a:t>has their finger on the power</a:t>
            </a:r>
          </a:p>
          <a:p>
            <a:pPr algn="ctr">
              <a:buNone/>
            </a:pPr>
            <a:r>
              <a:rPr lang="en-US" dirty="0" smtClean="0"/>
              <a:t>button.</a:t>
            </a:r>
            <a:endParaRPr lang="en-US" dirty="0"/>
          </a:p>
        </p:txBody>
      </p:sp>
      <p:pic>
        <p:nvPicPr>
          <p:cNvPr id="36866" name="Picture 2"/>
          <p:cNvPicPr>
            <a:picLocks noChangeAspect="1" noChangeArrowheads="1"/>
          </p:cNvPicPr>
          <p:nvPr/>
        </p:nvPicPr>
        <p:blipFill>
          <a:blip r:embed="rId2"/>
          <a:srcRect/>
          <a:stretch>
            <a:fillRect/>
          </a:stretch>
        </p:blipFill>
        <p:spPr bwMode="auto">
          <a:xfrm>
            <a:off x="3495675" y="1295400"/>
            <a:ext cx="2143125" cy="2143125"/>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60780B01-2B6B-4032-8203-862D56279976}" type="slidenum">
              <a:rPr lang="en-US" smtClean="0"/>
              <a:pPr/>
              <a:t>66</a:t>
            </a:fld>
            <a:endParaRPr lang="en-US"/>
          </a:p>
        </p:txBody>
      </p:sp>
      <p:sp>
        <p:nvSpPr>
          <p:cNvPr id="6" name="Footer Placeholder 5"/>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console system features</a:t>
            </a:r>
            <a:endParaRPr lang="en-US" dirty="0"/>
          </a:p>
        </p:txBody>
      </p:sp>
      <p:sp>
        <p:nvSpPr>
          <p:cNvPr id="3" name="Content Placeholder 2"/>
          <p:cNvSpPr>
            <a:spLocks noGrp="1"/>
          </p:cNvSpPr>
          <p:nvPr>
            <p:ph idx="1"/>
          </p:nvPr>
        </p:nvSpPr>
        <p:spPr/>
        <p:txBody>
          <a:bodyPr/>
          <a:lstStyle/>
          <a:p>
            <a:r>
              <a:rPr lang="en-US" dirty="0" smtClean="0"/>
              <a:t>Ever since the crash of ‘83</a:t>
            </a:r>
          </a:p>
          <a:p>
            <a:pPr lvl="1"/>
            <a:r>
              <a:rPr lang="en-US" dirty="0" smtClean="0"/>
              <a:t>1</a:t>
            </a:r>
            <a:r>
              <a:rPr lang="en-US" baseline="30000" dirty="0" smtClean="0"/>
              <a:t>st</a:t>
            </a:r>
            <a:r>
              <a:rPr lang="en-US" dirty="0" smtClean="0"/>
              <a:t> parties </a:t>
            </a:r>
            <a:r>
              <a:rPr lang="en-US" baseline="0" dirty="0" smtClean="0"/>
              <a:t>control the distribution volume</a:t>
            </a:r>
          </a:p>
          <a:p>
            <a:pPr lvl="1"/>
            <a:r>
              <a:rPr lang="en-US" baseline="0" dirty="0" smtClean="0"/>
              <a:t>1</a:t>
            </a:r>
            <a:r>
              <a:rPr lang="en-US" baseline="30000" dirty="0" smtClean="0"/>
              <a:t>st</a:t>
            </a:r>
            <a:r>
              <a:rPr lang="en-US" baseline="0" dirty="0" smtClean="0"/>
              <a:t> parties maintain rigid TRC requirements</a:t>
            </a:r>
          </a:p>
          <a:p>
            <a:pPr lvl="1"/>
            <a:r>
              <a:rPr lang="en-US" baseline="0" dirty="0" smtClean="0"/>
              <a:t>1</a:t>
            </a:r>
            <a:r>
              <a:rPr lang="en-US" baseline="30000" dirty="0" smtClean="0"/>
              <a:t>st</a:t>
            </a:r>
            <a:r>
              <a:rPr lang="en-US" baseline="0" dirty="0" smtClean="0"/>
              <a:t> parties play “most favored nation” with developers</a:t>
            </a:r>
          </a:p>
          <a:p>
            <a:pPr lvl="1"/>
            <a:r>
              <a:rPr lang="en-US" dirty="0" smtClean="0"/>
              <a:t>1</a:t>
            </a:r>
            <a:r>
              <a:rPr lang="en-US" baseline="30000" dirty="0" smtClean="0"/>
              <a:t>st</a:t>
            </a:r>
            <a:r>
              <a:rPr lang="en-US" dirty="0" smtClean="0"/>
              <a:t> parties control the shelf/marketing</a:t>
            </a:r>
          </a:p>
          <a:p>
            <a:pPr lvl="2"/>
            <a:r>
              <a:rPr lang="en-US" dirty="0" smtClean="0"/>
              <a:t>Particularly via “house organ” style channels</a:t>
            </a:r>
            <a:endParaRPr lang="en-US" dirty="0"/>
          </a:p>
          <a:p>
            <a:pPr lvl="1"/>
            <a:r>
              <a:rPr lang="en-US" dirty="0" smtClean="0"/>
              <a:t>1</a:t>
            </a:r>
            <a:r>
              <a:rPr lang="en-US" baseline="30000" dirty="0" smtClean="0"/>
              <a:t>st</a:t>
            </a:r>
            <a:r>
              <a:rPr lang="en-US" dirty="0" smtClean="0"/>
              <a:t> parties demand a cut of the revenue</a:t>
            </a:r>
          </a:p>
        </p:txBody>
      </p:sp>
      <p:sp>
        <p:nvSpPr>
          <p:cNvPr id="4" name="Slide Number Placeholder 3"/>
          <p:cNvSpPr>
            <a:spLocks noGrp="1"/>
          </p:cNvSpPr>
          <p:nvPr>
            <p:ph type="sldNum" sz="quarter" idx="12"/>
          </p:nvPr>
        </p:nvSpPr>
        <p:spPr/>
        <p:txBody>
          <a:bodyPr/>
          <a:lstStyle/>
          <a:p>
            <a:fld id="{60780B01-2B6B-4032-8203-862D56279976}" type="slidenum">
              <a:rPr lang="en-US" smtClean="0"/>
              <a:pPr/>
              <a:t>67</a:t>
            </a:fld>
            <a:endParaRPr lang="en-US" dirty="0"/>
          </a:p>
        </p:txBody>
      </p:sp>
      <p:sp>
        <p:nvSpPr>
          <p:cNvPr id="5" name="Footer Placeholder 4"/>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057400" y="533400"/>
            <a:ext cx="1685925" cy="1685925"/>
          </a:xfrm>
          <a:prstGeom prst="rect">
            <a:avLst/>
          </a:prstGeom>
          <a:noFill/>
          <a:ln w="9525">
            <a:noFill/>
            <a:miter lim="800000"/>
            <a:headEnd/>
            <a:tailEnd/>
          </a:ln>
          <a:effectLst/>
        </p:spPr>
      </p:pic>
      <p:pic>
        <p:nvPicPr>
          <p:cNvPr id="21507"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133600" y="2057400"/>
            <a:ext cx="1681994" cy="1190625"/>
          </a:xfrm>
          <a:prstGeom prst="rect">
            <a:avLst/>
          </a:prstGeom>
          <a:noFill/>
          <a:ln w="9525">
            <a:noFill/>
            <a:miter lim="800000"/>
            <a:headEnd/>
            <a:tailEnd/>
          </a:ln>
          <a:effectLst/>
        </p:spPr>
      </p:pic>
      <p:pic>
        <p:nvPicPr>
          <p:cNvPr id="21508"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rot="2788349">
            <a:off x="2078926" y="2993326"/>
            <a:ext cx="1945760" cy="1945760"/>
          </a:xfrm>
          <a:prstGeom prst="rect">
            <a:avLst/>
          </a:prstGeom>
          <a:noFill/>
          <a:ln w="9525">
            <a:noFill/>
            <a:miter lim="800000"/>
            <a:headEnd/>
            <a:tailEnd/>
          </a:ln>
          <a:effectLst/>
        </p:spPr>
      </p:pic>
      <p:pic>
        <p:nvPicPr>
          <p:cNvPr id="21509" name="Picture 5"/>
          <p:cNvPicPr>
            <a:picLocks noChangeAspect="1" noChangeArrowheads="1"/>
          </p:cNvPicPr>
          <p:nvPr/>
        </p:nvPicPr>
        <p:blipFill>
          <a:blip r:embed="rId5"/>
          <a:srcRect/>
          <a:stretch>
            <a:fillRect/>
          </a:stretch>
        </p:blipFill>
        <p:spPr bwMode="auto">
          <a:xfrm>
            <a:off x="4876800" y="990600"/>
            <a:ext cx="2187206" cy="723460"/>
          </a:xfrm>
          <a:prstGeom prst="rect">
            <a:avLst/>
          </a:prstGeom>
          <a:noFill/>
          <a:ln w="9525">
            <a:noFill/>
            <a:miter lim="800000"/>
            <a:headEnd/>
            <a:tailEnd/>
          </a:ln>
          <a:effectLst/>
        </p:spPr>
      </p:pic>
      <p:pic>
        <p:nvPicPr>
          <p:cNvPr id="21510" name="Picture 6"/>
          <p:cNvPicPr>
            <a:picLocks noChangeAspect="1" noChangeArrowheads="1"/>
          </p:cNvPicPr>
          <p:nvPr/>
        </p:nvPicPr>
        <p:blipFill>
          <a:blip r:embed="rId6"/>
          <a:srcRect/>
          <a:stretch>
            <a:fillRect/>
          </a:stretch>
        </p:blipFill>
        <p:spPr bwMode="auto">
          <a:xfrm>
            <a:off x="4876800" y="1828800"/>
            <a:ext cx="1419225" cy="933450"/>
          </a:xfrm>
          <a:prstGeom prst="rect">
            <a:avLst/>
          </a:prstGeom>
          <a:noFill/>
          <a:ln w="9525">
            <a:noFill/>
            <a:miter lim="800000"/>
            <a:headEnd/>
            <a:tailEnd/>
          </a:ln>
          <a:effectLst/>
        </p:spPr>
      </p:pic>
      <p:pic>
        <p:nvPicPr>
          <p:cNvPr id="21511" name="Picture 7"/>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4876800" y="2286000"/>
            <a:ext cx="2047509" cy="1752600"/>
          </a:xfrm>
          <a:prstGeom prst="rect">
            <a:avLst/>
          </a:prstGeom>
          <a:noFill/>
          <a:ln w="9525">
            <a:noFill/>
            <a:miter lim="800000"/>
            <a:headEnd/>
            <a:tailEnd/>
          </a:ln>
          <a:effectLst/>
        </p:spPr>
      </p:pic>
      <p:pic>
        <p:nvPicPr>
          <p:cNvPr id="21512" name="Picture 8"/>
          <p:cNvPicPr>
            <a:picLocks noChangeAspect="1" noChangeArrowheads="1"/>
          </p:cNvPicPr>
          <p:nvPr/>
        </p:nvPicPr>
        <p:blipFill>
          <a:blip r:embed="rId8"/>
          <a:srcRect/>
          <a:stretch>
            <a:fillRect/>
          </a:stretch>
        </p:blipFill>
        <p:spPr bwMode="auto">
          <a:xfrm>
            <a:off x="4519072" y="3409950"/>
            <a:ext cx="1653128" cy="1238250"/>
          </a:xfrm>
          <a:prstGeom prst="rect">
            <a:avLst/>
          </a:prstGeom>
          <a:noFill/>
          <a:ln w="9525">
            <a:noFill/>
            <a:miter lim="800000"/>
            <a:headEnd/>
            <a:tailEnd/>
          </a:ln>
          <a:effectLst/>
        </p:spPr>
      </p:pic>
      <p:pic>
        <p:nvPicPr>
          <p:cNvPr id="21513" name="Picture 9"/>
          <p:cNvPicPr>
            <a:picLocks noChangeAspect="1" noChangeArrowheads="1"/>
          </p:cNvPicPr>
          <p:nvPr/>
        </p:nvPicPr>
        <p:blipFill>
          <a:blip r:embed="rId9"/>
          <a:srcRect/>
          <a:stretch>
            <a:fillRect/>
          </a:stretch>
        </p:blipFill>
        <p:spPr bwMode="auto">
          <a:xfrm>
            <a:off x="2209800" y="4876800"/>
            <a:ext cx="1524000" cy="438150"/>
          </a:xfrm>
          <a:prstGeom prst="rect">
            <a:avLst/>
          </a:prstGeom>
          <a:noFill/>
          <a:ln w="9525">
            <a:noFill/>
            <a:miter lim="800000"/>
            <a:headEnd/>
            <a:tailEnd/>
          </a:ln>
          <a:effectLst/>
        </p:spPr>
      </p:pic>
      <p:pic>
        <p:nvPicPr>
          <p:cNvPr id="21514" name="Picture 10"/>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4724400" y="4572000"/>
            <a:ext cx="1676400" cy="1676400"/>
          </a:xfrm>
          <a:prstGeom prst="rect">
            <a:avLst/>
          </a:prstGeom>
          <a:noFill/>
          <a:ln w="9525">
            <a:noFill/>
            <a:miter lim="800000"/>
            <a:headEnd/>
            <a:tailEnd/>
          </a:ln>
          <a:effectLst/>
        </p:spPr>
      </p:pic>
      <p:pic>
        <p:nvPicPr>
          <p:cNvPr id="21515" name="Picture 11"/>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1981200" y="5029200"/>
            <a:ext cx="1676400" cy="1524000"/>
          </a:xfrm>
          <a:prstGeom prst="rect">
            <a:avLst/>
          </a:prstGeom>
          <a:noFill/>
          <a:ln w="9525">
            <a:noFill/>
            <a:miter lim="800000"/>
            <a:headEnd/>
            <a:tailEnd/>
          </a:ln>
          <a:effectLst/>
        </p:spPr>
      </p:pic>
      <p:sp>
        <p:nvSpPr>
          <p:cNvPr id="14" name="Slide Number Placeholder 13"/>
          <p:cNvSpPr>
            <a:spLocks noGrp="1"/>
          </p:cNvSpPr>
          <p:nvPr>
            <p:ph type="sldNum" sz="quarter" idx="12"/>
          </p:nvPr>
        </p:nvSpPr>
        <p:spPr/>
        <p:txBody>
          <a:bodyPr/>
          <a:lstStyle/>
          <a:p>
            <a:fld id="{60780B01-2B6B-4032-8203-862D56279976}" type="slidenum">
              <a:rPr lang="en-US" smtClean="0"/>
              <a:pPr/>
              <a:t>68</a:t>
            </a:fld>
            <a:endParaRPr lang="en-US"/>
          </a:p>
        </p:txBody>
      </p:sp>
      <p:sp>
        <p:nvSpPr>
          <p:cNvPr id="15" name="Footer Placeholder 14"/>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5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brief short-term</a:t>
            </a:r>
            <a:r>
              <a:rPr lang="en-US" baseline="0" dirty="0" smtClean="0"/>
              <a:t> forecast</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Entry costs will continue to rise because</a:t>
            </a:r>
          </a:p>
          <a:p>
            <a:pPr lvl="1"/>
            <a:r>
              <a:rPr lang="en-US" dirty="0" smtClean="0"/>
              <a:t>Platforms like </a:t>
            </a:r>
            <a:r>
              <a:rPr lang="en-US" dirty="0" smtClean="0">
                <a:solidFill>
                  <a:srgbClr val="C00000"/>
                </a:solidFill>
              </a:rPr>
              <a:t>high quality</a:t>
            </a:r>
          </a:p>
          <a:p>
            <a:pPr lvl="1"/>
            <a:r>
              <a:rPr lang="en-US" dirty="0" smtClean="0"/>
              <a:t>Platforms derive </a:t>
            </a:r>
            <a:r>
              <a:rPr lang="en-US" dirty="0" smtClean="0">
                <a:solidFill>
                  <a:srgbClr val="C00000"/>
                </a:solidFill>
              </a:rPr>
              <a:t>revenue</a:t>
            </a:r>
            <a:r>
              <a:rPr lang="en-US" baseline="0" dirty="0" smtClean="0"/>
              <a:t> from those costs</a:t>
            </a:r>
          </a:p>
          <a:p>
            <a:pPr lvl="0"/>
            <a:r>
              <a:rPr lang="en-US" baseline="0" dirty="0" smtClean="0"/>
              <a:t>Dev costs will rise because</a:t>
            </a:r>
          </a:p>
          <a:p>
            <a:pPr lvl="1"/>
            <a:r>
              <a:rPr lang="en-US" baseline="0" dirty="0" smtClean="0"/>
              <a:t>Greater </a:t>
            </a:r>
            <a:r>
              <a:rPr lang="en-US" baseline="0" dirty="0" smtClean="0">
                <a:solidFill>
                  <a:srgbClr val="C00000"/>
                </a:solidFill>
              </a:rPr>
              <a:t>revenue comes from the passionate </a:t>
            </a:r>
            <a:r>
              <a:rPr lang="en-US" baseline="0" dirty="0" smtClean="0"/>
              <a:t>aka hardcore</a:t>
            </a:r>
          </a:p>
          <a:p>
            <a:pPr lvl="1"/>
            <a:r>
              <a:rPr lang="en-US" baseline="0" dirty="0" smtClean="0"/>
              <a:t>Who demand </a:t>
            </a:r>
            <a:r>
              <a:rPr lang="en-US" baseline="0" dirty="0" smtClean="0">
                <a:solidFill>
                  <a:srgbClr val="C00000"/>
                </a:solidFill>
              </a:rPr>
              <a:t>greater sophistication/tech </a:t>
            </a:r>
            <a:r>
              <a:rPr lang="en-US" baseline="0" dirty="0" smtClean="0"/>
              <a:t>over time</a:t>
            </a:r>
          </a:p>
          <a:p>
            <a:pPr lvl="0"/>
            <a:r>
              <a:rPr lang="en-US" dirty="0" smtClean="0"/>
              <a:t>The middle will hollow out</a:t>
            </a:r>
          </a:p>
          <a:p>
            <a:pPr lvl="1"/>
            <a:r>
              <a:rPr lang="en-US" dirty="0" smtClean="0"/>
              <a:t>Big players will spend against these costs</a:t>
            </a:r>
          </a:p>
          <a:p>
            <a:pPr lvl="1"/>
            <a:r>
              <a:rPr lang="en-US" dirty="0" smtClean="0"/>
              <a:t>Low</a:t>
            </a:r>
            <a:r>
              <a:rPr lang="en-US" baseline="0" dirty="0" smtClean="0"/>
              <a:t> end </a:t>
            </a:r>
            <a:r>
              <a:rPr lang="en-US" baseline="0" dirty="0" smtClean="0">
                <a:solidFill>
                  <a:srgbClr val="C00000"/>
                </a:solidFill>
              </a:rPr>
              <a:t>just won’t make money</a:t>
            </a:r>
          </a:p>
          <a:p>
            <a:pPr lvl="0"/>
            <a:r>
              <a:rPr lang="en-US" dirty="0" err="1" smtClean="0"/>
              <a:t>Genrefication</a:t>
            </a:r>
            <a:r>
              <a:rPr lang="en-US" baseline="0" dirty="0" smtClean="0"/>
              <a:t> will ensue</a:t>
            </a:r>
          </a:p>
          <a:p>
            <a:pPr lvl="1"/>
            <a:r>
              <a:rPr lang="en-US" dirty="0" smtClean="0"/>
              <a:t>To minimize</a:t>
            </a:r>
            <a:r>
              <a:rPr lang="en-US" baseline="0" dirty="0" smtClean="0"/>
              <a:t> </a:t>
            </a:r>
            <a:r>
              <a:rPr lang="en-US" baseline="0" dirty="0" smtClean="0">
                <a:solidFill>
                  <a:srgbClr val="C00000"/>
                </a:solidFill>
              </a:rPr>
              <a:t>risk</a:t>
            </a:r>
          </a:p>
          <a:p>
            <a:pPr lvl="0"/>
            <a:r>
              <a:rPr lang="en-US" dirty="0" smtClean="0"/>
              <a:t>Welcome back to </a:t>
            </a:r>
            <a:r>
              <a:rPr lang="en-US" dirty="0" smtClean="0">
                <a:solidFill>
                  <a:srgbClr val="C00000"/>
                </a:solidFill>
              </a:rPr>
              <a:t>1997!</a:t>
            </a:r>
            <a:r>
              <a:rPr lang="en-US" dirty="0" smtClean="0"/>
              <a:t> In fact,</a:t>
            </a:r>
            <a:r>
              <a:rPr lang="en-US" baseline="0" dirty="0" smtClean="0"/>
              <a:t> I do believe </a:t>
            </a:r>
          </a:p>
        </p:txBody>
      </p:sp>
      <p:pic>
        <p:nvPicPr>
          <p:cNvPr id="22530" name="Picture 2"/>
          <p:cNvPicPr>
            <a:picLocks noChangeAspect="1" noChangeArrowheads="1"/>
          </p:cNvPicPr>
          <p:nvPr/>
        </p:nvPicPr>
        <p:blipFill>
          <a:blip r:embed="rId2"/>
          <a:srcRect/>
          <a:stretch>
            <a:fillRect/>
          </a:stretch>
        </p:blipFill>
        <p:spPr bwMode="auto">
          <a:xfrm>
            <a:off x="7010400" y="5181600"/>
            <a:ext cx="1649295" cy="1143000"/>
          </a:xfrm>
          <a:prstGeom prst="rect">
            <a:avLst/>
          </a:prstGeom>
          <a:noFill/>
          <a:ln w="9525">
            <a:noFill/>
            <a:miter lim="800000"/>
            <a:headEnd/>
            <a:tailEnd/>
          </a:ln>
          <a:effectLst/>
        </p:spPr>
      </p:pic>
      <p:pic>
        <p:nvPicPr>
          <p:cNvPr id="22531"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162800" y="3505200"/>
            <a:ext cx="2216727" cy="137160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60780B01-2B6B-4032-8203-862D56279976}" type="slidenum">
              <a:rPr lang="en-US" smtClean="0"/>
              <a:pPr/>
              <a:t>69</a:t>
            </a:fld>
            <a:endParaRPr lang="en-US" dirty="0"/>
          </a:p>
        </p:txBody>
      </p:sp>
      <p:sp>
        <p:nvSpPr>
          <p:cNvPr id="7" name="Footer Placeholder 6"/>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b="0" dirty="0"/>
          </a:p>
        </p:txBody>
      </p:sp>
      <p:sp>
        <p:nvSpPr>
          <p:cNvPr id="8" name="Text Placeholder 7"/>
          <p:cNvSpPr>
            <a:spLocks noGrp="1"/>
          </p:cNvSpPr>
          <p:nvPr>
            <p:ph type="body" sz="half" idx="2"/>
          </p:nvPr>
        </p:nvSpPr>
        <p:spPr/>
        <p:txBody>
          <a:bodyPr/>
          <a:lstStyle/>
          <a:p>
            <a:endParaRPr lang="en-US"/>
          </a:p>
        </p:txBody>
      </p:sp>
      <p:sp>
        <p:nvSpPr>
          <p:cNvPr id="3" name="Content Placeholder 2"/>
          <p:cNvSpPr>
            <a:spLocks noGrp="1"/>
          </p:cNvSpPr>
          <p:nvPr>
            <p:ph idx="1"/>
          </p:nvPr>
        </p:nvSpPr>
        <p:spPr>
          <a:xfrm>
            <a:off x="1447800" y="1905001"/>
            <a:ext cx="6477000" cy="3733800"/>
          </a:xfrm>
        </p:spPr>
        <p:txBody>
          <a:bodyPr>
            <a:normAutofit/>
          </a:bodyPr>
          <a:lstStyle/>
          <a:p>
            <a:r>
              <a:rPr lang="en-US" sz="7200" b="0" dirty="0" smtClean="0">
                <a:latin typeface="Old English Text MT" pitchFamily="66" charset="0"/>
              </a:rPr>
              <a:t>O</a:t>
            </a:r>
            <a:r>
              <a:rPr lang="en-US" b="0" dirty="0" smtClean="0"/>
              <a:t>nly a few people came into the magic circle and played with these amazing creatures. </a:t>
            </a:r>
          </a:p>
          <a:p>
            <a:r>
              <a:rPr lang="en-US" b="0" dirty="0" smtClean="0"/>
              <a:t>And they often learned much, and </a:t>
            </a:r>
            <a:r>
              <a:rPr lang="en-US" b="0" dirty="0" smtClean="0">
                <a:solidFill>
                  <a:srgbClr val="C00000"/>
                </a:solidFill>
                <a:latin typeface="Old English Text MT" pitchFamily="66" charset="0"/>
              </a:rPr>
              <a:t>took that learning back </a:t>
            </a:r>
            <a:r>
              <a:rPr lang="en-US" b="0" dirty="0" smtClean="0"/>
              <a:t>with them to the wild world.</a:t>
            </a:r>
          </a:p>
        </p:txBody>
      </p:sp>
      <p:sp>
        <p:nvSpPr>
          <p:cNvPr id="9" name="Slide Number Placeholder 8"/>
          <p:cNvSpPr>
            <a:spLocks noGrp="1"/>
          </p:cNvSpPr>
          <p:nvPr>
            <p:ph type="sldNum" sz="quarter" idx="12"/>
          </p:nvPr>
        </p:nvSpPr>
        <p:spPr/>
        <p:txBody>
          <a:bodyPr/>
          <a:lstStyle/>
          <a:p>
            <a:fld id="{60780B01-2B6B-4032-8203-862D56279976}" type="slidenum">
              <a:rPr lang="en-US" smtClean="0"/>
              <a:pPr/>
              <a:t>7</a:t>
            </a:fld>
            <a:endParaRPr lang="en-US"/>
          </a:p>
        </p:txBody>
      </p:sp>
      <p:sp>
        <p:nvSpPr>
          <p:cNvPr id="10" name="Footer Placeholder 9"/>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clrChange>
              <a:clrFrom>
                <a:srgbClr val="FFFFFF"/>
              </a:clrFrom>
              <a:clrTo>
                <a:srgbClr val="FFFFFF">
                  <a:alpha val="0"/>
                </a:srgbClr>
              </a:clrTo>
            </a:clrChange>
            <a:duotone>
              <a:prstClr val="black"/>
              <a:srgbClr val="D9C3A5">
                <a:tint val="50000"/>
                <a:satMod val="180000"/>
              </a:srgbClr>
            </a:duotone>
          </a:blip>
          <a:srcRect/>
          <a:stretch>
            <a:fillRect/>
          </a:stretch>
        </p:blipFill>
        <p:spPr bwMode="auto">
          <a:xfrm>
            <a:off x="5486400" y="1524000"/>
            <a:ext cx="2481358" cy="3114104"/>
          </a:xfrm>
          <a:prstGeom prst="rect">
            <a:avLst/>
          </a:prstGeom>
          <a:noFill/>
          <a:ln w="50800" cmpd="thickThin">
            <a:solidFill>
              <a:schemeClr val="bg2">
                <a:lumMod val="25000"/>
              </a:schemeClr>
            </a:solidFill>
            <a:miter lim="800000"/>
            <a:headEnd/>
            <a:tailEnd/>
          </a:ln>
          <a:effectLst/>
        </p:spPr>
      </p:pic>
      <p:sp>
        <p:nvSpPr>
          <p:cNvPr id="5" name="Title 4"/>
          <p:cNvSpPr>
            <a:spLocks noGrp="1"/>
          </p:cNvSpPr>
          <p:nvPr>
            <p:ph type="title"/>
          </p:nvPr>
        </p:nvSpPr>
        <p:spPr/>
        <p:txBody>
          <a:bodyPr/>
          <a:lstStyle/>
          <a:p>
            <a:r>
              <a:rPr lang="en-US" dirty="0" smtClean="0"/>
              <a:t>A sad moment.</a:t>
            </a:r>
            <a:endParaRPr lang="en-US" dirty="0"/>
          </a:p>
        </p:txBody>
      </p:sp>
      <p:sp>
        <p:nvSpPr>
          <p:cNvPr id="3" name="Content Placeholder 2"/>
          <p:cNvSpPr>
            <a:spLocks noGrp="1"/>
          </p:cNvSpPr>
          <p:nvPr>
            <p:ph idx="1"/>
          </p:nvPr>
        </p:nvSpPr>
        <p:spPr>
          <a:xfrm>
            <a:off x="1524000" y="2514600"/>
            <a:ext cx="4038600" cy="4191001"/>
          </a:xfrm>
        </p:spPr>
        <p:txBody>
          <a:bodyPr/>
          <a:lstStyle/>
          <a:p>
            <a:pPr lvl="0"/>
            <a:r>
              <a:rPr lang="en-US" sz="7200" dirty="0" smtClean="0">
                <a:latin typeface="Old English Text MT" pitchFamily="66" charset="0"/>
              </a:rPr>
              <a:t>T</a:t>
            </a:r>
            <a:r>
              <a:rPr lang="en-US" dirty="0" smtClean="0"/>
              <a:t>hen a tragic thing happened.</a:t>
            </a:r>
          </a:p>
          <a:p>
            <a:pPr lvl="0"/>
            <a:endParaRPr lang="en-US" sz="1050" dirty="0" smtClean="0"/>
          </a:p>
          <a:p>
            <a:pPr lvl="0"/>
            <a:r>
              <a:rPr lang="en-US" dirty="0" smtClean="0"/>
              <a:t>One of the </a:t>
            </a:r>
            <a:r>
              <a:rPr lang="en-US" dirty="0" smtClean="0">
                <a:solidFill>
                  <a:srgbClr val="C00000"/>
                </a:solidFill>
                <a:latin typeface="Old English Text MT" pitchFamily="66" charset="0"/>
              </a:rPr>
              <a:t>mightiest</a:t>
            </a:r>
            <a:r>
              <a:rPr lang="en-US" dirty="0" smtClean="0"/>
              <a:t> of the wild world</a:t>
            </a:r>
            <a:r>
              <a:rPr lang="en-US" baseline="0" dirty="0" smtClean="0"/>
              <a:t> wizards died.</a:t>
            </a:r>
          </a:p>
        </p:txBody>
      </p:sp>
      <p:sp>
        <p:nvSpPr>
          <p:cNvPr id="6" name="Text Placeholder 5"/>
          <p:cNvSpPr>
            <a:spLocks noGrp="1"/>
          </p:cNvSpPr>
          <p:nvPr>
            <p:ph type="body" sz="half" idx="2"/>
          </p:nvPr>
        </p:nvSpPr>
        <p:spPr/>
        <p:txBody>
          <a:bodyPr/>
          <a:lstStyle/>
          <a:p>
            <a:endParaRPr lang="en-US"/>
          </a:p>
        </p:txBody>
      </p:sp>
      <p:sp>
        <p:nvSpPr>
          <p:cNvPr id="7" name="Slide Number Placeholder 6"/>
          <p:cNvSpPr>
            <a:spLocks noGrp="1"/>
          </p:cNvSpPr>
          <p:nvPr>
            <p:ph type="sldNum" sz="quarter" idx="12"/>
          </p:nvPr>
        </p:nvSpPr>
        <p:spPr/>
        <p:txBody>
          <a:bodyPr/>
          <a:lstStyle/>
          <a:p>
            <a:fld id="{60780B01-2B6B-4032-8203-862D56279976}" type="slidenum">
              <a:rPr lang="en-US" smtClean="0"/>
              <a:pPr/>
              <a:t>70</a:t>
            </a:fld>
            <a:endParaRPr lang="en-US"/>
          </a:p>
        </p:txBody>
      </p:sp>
      <p:sp>
        <p:nvSpPr>
          <p:cNvPr id="8" name="Footer Placeholder 7"/>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idx="1"/>
          </p:nvPr>
        </p:nvSpPr>
        <p:spPr>
          <a:xfrm>
            <a:off x="3810000" y="838200"/>
            <a:ext cx="4419600" cy="3276601"/>
          </a:xfrm>
        </p:spPr>
        <p:txBody>
          <a:bodyPr/>
          <a:lstStyle/>
          <a:p>
            <a:pPr algn="r"/>
            <a:r>
              <a:rPr lang="en-US" sz="7200" dirty="0" smtClean="0">
                <a:latin typeface="Old English Text MT" pitchFamily="66" charset="0"/>
              </a:rPr>
              <a:t>H</a:t>
            </a:r>
            <a:r>
              <a:rPr lang="en-US" dirty="0" smtClean="0"/>
              <a:t>e was someone born</a:t>
            </a:r>
            <a:r>
              <a:rPr lang="en-US" baseline="0" dirty="0" smtClean="0"/>
              <a:t> with one foot over the magic circle.</a:t>
            </a:r>
          </a:p>
        </p:txBody>
      </p:sp>
      <p:sp>
        <p:nvSpPr>
          <p:cNvPr id="6" name="Text Placeholder 5"/>
          <p:cNvSpPr>
            <a:spLocks noGrp="1"/>
          </p:cNvSpPr>
          <p:nvPr>
            <p:ph type="body" sz="half" idx="2"/>
          </p:nvPr>
        </p:nvSpPr>
        <p:spPr/>
        <p:txBody>
          <a:bodyPr/>
          <a:lstStyle/>
          <a:p>
            <a:endParaRPr lang="en-US"/>
          </a:p>
        </p:txBody>
      </p:sp>
      <p:pic>
        <p:nvPicPr>
          <p:cNvPr id="24578" name="Picture 2"/>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1295400" y="3124200"/>
            <a:ext cx="4184218" cy="3027218"/>
          </a:xfrm>
          <a:prstGeom prst="rect">
            <a:avLst/>
          </a:prstGeom>
          <a:noFill/>
          <a:ln w="50800" cap="rnd" cmpd="thickThin">
            <a:solidFill>
              <a:schemeClr val="bg2">
                <a:lumMod val="25000"/>
              </a:schemeClr>
            </a:solidFill>
            <a:round/>
            <a:headEnd/>
            <a:tailEnd/>
          </a:ln>
          <a:effectLst/>
        </p:spPr>
      </p:pic>
      <p:sp>
        <p:nvSpPr>
          <p:cNvPr id="7" name="Slide Number Placeholder 6"/>
          <p:cNvSpPr>
            <a:spLocks noGrp="1"/>
          </p:cNvSpPr>
          <p:nvPr>
            <p:ph type="sldNum" sz="quarter" idx="12"/>
          </p:nvPr>
        </p:nvSpPr>
        <p:spPr/>
        <p:txBody>
          <a:bodyPr/>
          <a:lstStyle/>
          <a:p>
            <a:fld id="{60780B01-2B6B-4032-8203-862D56279976}" type="slidenum">
              <a:rPr lang="en-US" smtClean="0"/>
              <a:pPr/>
              <a:t>71</a:t>
            </a:fld>
            <a:endParaRPr lang="en-US"/>
          </a:p>
        </p:txBody>
      </p:sp>
      <p:sp>
        <p:nvSpPr>
          <p:cNvPr id="8" name="Footer Placeholder 7"/>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3" name="Content Placeholder 2"/>
          <p:cNvSpPr>
            <a:spLocks noGrp="1"/>
          </p:cNvSpPr>
          <p:nvPr>
            <p:ph idx="1"/>
          </p:nvPr>
        </p:nvSpPr>
        <p:spPr>
          <a:xfrm>
            <a:off x="914400" y="3810000"/>
            <a:ext cx="4495800" cy="2819401"/>
          </a:xfrm>
        </p:spPr>
        <p:txBody>
          <a:bodyPr/>
          <a:lstStyle/>
          <a:p>
            <a:r>
              <a:rPr lang="en-US" sz="7200" baseline="0" dirty="0" smtClean="0">
                <a:latin typeface="Old English Text MT" pitchFamily="66" charset="0"/>
              </a:rPr>
              <a:t>A</a:t>
            </a:r>
            <a:r>
              <a:rPr lang="en-US" baseline="0" dirty="0" smtClean="0"/>
              <a:t>nd so much of his early work was about the power of </a:t>
            </a:r>
            <a:r>
              <a:rPr lang="en-US" baseline="0" dirty="0" smtClean="0">
                <a:solidFill>
                  <a:srgbClr val="C00000"/>
                </a:solidFill>
                <a:latin typeface="Old English Text MT" pitchFamily="66" charset="0"/>
              </a:rPr>
              <a:t>play</a:t>
            </a:r>
            <a:r>
              <a:rPr lang="en-US" baseline="0" dirty="0" smtClean="0"/>
              <a:t>.</a:t>
            </a:r>
          </a:p>
          <a:p>
            <a:endParaRPr lang="en-US" dirty="0"/>
          </a:p>
        </p:txBody>
      </p:sp>
      <p:sp>
        <p:nvSpPr>
          <p:cNvPr id="7" name="Text Placeholder 6"/>
          <p:cNvSpPr>
            <a:spLocks noGrp="1"/>
          </p:cNvSpPr>
          <p:nvPr>
            <p:ph type="body" sz="half" idx="2"/>
          </p:nvPr>
        </p:nvSpPr>
        <p:spPr/>
        <p:txBody>
          <a:bodyPr/>
          <a:lstStyle/>
          <a:p>
            <a:endParaRPr lang="en-US"/>
          </a:p>
        </p:txBody>
      </p:sp>
      <p:pic>
        <p:nvPicPr>
          <p:cNvPr id="26626" name="Picture 2"/>
          <p:cNvPicPr>
            <a:picLocks noChangeAspect="1" noChangeArrowheads="1"/>
          </p:cNvPicPr>
          <p:nvPr/>
        </p:nvPicPr>
        <p:blipFill>
          <a:blip r:embed="rId2">
            <a:duotone>
              <a:prstClr val="black"/>
              <a:srgbClr val="D9C3A5">
                <a:tint val="50000"/>
                <a:satMod val="180000"/>
              </a:srgbClr>
            </a:duotone>
          </a:blip>
          <a:srcRect l="15068" r="2740" b="23142"/>
          <a:stretch>
            <a:fillRect/>
          </a:stretch>
        </p:blipFill>
        <p:spPr bwMode="auto">
          <a:xfrm>
            <a:off x="3657600" y="1066799"/>
            <a:ext cx="4392044" cy="3160499"/>
          </a:xfrm>
          <a:prstGeom prst="rect">
            <a:avLst/>
          </a:prstGeom>
          <a:noFill/>
          <a:ln w="50800" cap="rnd" cmpd="thickThin">
            <a:solidFill>
              <a:schemeClr val="bg2">
                <a:lumMod val="25000"/>
              </a:schemeClr>
            </a:solidFill>
            <a:round/>
            <a:headEnd/>
            <a:tailEnd/>
          </a:ln>
          <a:effectLst/>
        </p:spPr>
      </p:pic>
      <p:sp>
        <p:nvSpPr>
          <p:cNvPr id="8" name="Slide Number Placeholder 7"/>
          <p:cNvSpPr>
            <a:spLocks noGrp="1"/>
          </p:cNvSpPr>
          <p:nvPr>
            <p:ph type="sldNum" sz="quarter" idx="12"/>
          </p:nvPr>
        </p:nvSpPr>
        <p:spPr/>
        <p:txBody>
          <a:bodyPr/>
          <a:lstStyle/>
          <a:p>
            <a:fld id="{60780B01-2B6B-4032-8203-862D56279976}" type="slidenum">
              <a:rPr lang="en-US" smtClean="0"/>
              <a:pPr/>
              <a:t>72</a:t>
            </a:fld>
            <a:endParaRPr lang="en-US"/>
          </a:p>
        </p:txBody>
      </p:sp>
      <p:sp>
        <p:nvSpPr>
          <p:cNvPr id="9" name="Footer Placeholder 8"/>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3" name="Content Placeholder 2"/>
          <p:cNvSpPr>
            <a:spLocks noGrp="1"/>
          </p:cNvSpPr>
          <p:nvPr>
            <p:ph idx="1"/>
          </p:nvPr>
        </p:nvSpPr>
        <p:spPr>
          <a:xfrm>
            <a:off x="4800600" y="1447800"/>
            <a:ext cx="3352800" cy="4495800"/>
          </a:xfrm>
        </p:spPr>
        <p:txBody>
          <a:bodyPr/>
          <a:lstStyle/>
          <a:p>
            <a:r>
              <a:rPr lang="en-US" sz="7200" dirty="0" smtClean="0">
                <a:latin typeface="Old English Text MT" pitchFamily="66" charset="0"/>
              </a:rPr>
              <a:t>H</a:t>
            </a:r>
            <a:r>
              <a:rPr lang="en-US" dirty="0" smtClean="0"/>
              <a:t>e </a:t>
            </a:r>
            <a:r>
              <a:rPr lang="en-US" dirty="0" smtClean="0">
                <a:solidFill>
                  <a:srgbClr val="C00000"/>
                </a:solidFill>
                <a:latin typeface="Old English Text MT" pitchFamily="66" charset="0"/>
              </a:rPr>
              <a:t>challenged</a:t>
            </a:r>
            <a:r>
              <a:rPr lang="en-US" dirty="0" smtClean="0"/>
              <a:t> priesthoods and he gave</a:t>
            </a:r>
            <a:r>
              <a:rPr lang="en-US" baseline="0" dirty="0" smtClean="0"/>
              <a:t> the power of expressive play to everyone.</a:t>
            </a:r>
          </a:p>
        </p:txBody>
      </p:sp>
      <p:sp>
        <p:nvSpPr>
          <p:cNvPr id="7" name="Text Placeholder 6"/>
          <p:cNvSpPr>
            <a:spLocks noGrp="1"/>
          </p:cNvSpPr>
          <p:nvPr>
            <p:ph type="body" sz="half" idx="2"/>
          </p:nvPr>
        </p:nvSpPr>
        <p:spPr/>
        <p:txBody>
          <a:bodyPr/>
          <a:lstStyle/>
          <a:p>
            <a:endParaRPr lang="en-US"/>
          </a:p>
        </p:txBody>
      </p:sp>
      <p:pic>
        <p:nvPicPr>
          <p:cNvPr id="25603" name="Picture 3"/>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1447800" y="2667000"/>
            <a:ext cx="3249545" cy="3648075"/>
          </a:xfrm>
          <a:prstGeom prst="rect">
            <a:avLst/>
          </a:prstGeom>
          <a:noFill/>
          <a:ln w="50800" cmpd="thickThin">
            <a:solidFill>
              <a:schemeClr val="bg2">
                <a:lumMod val="25000"/>
              </a:schemeClr>
            </a:solidFill>
            <a:round/>
            <a:headEnd/>
            <a:tailEnd/>
          </a:ln>
          <a:effectLst/>
        </p:spPr>
      </p:pic>
      <p:sp>
        <p:nvSpPr>
          <p:cNvPr id="8" name="Slide Number Placeholder 7"/>
          <p:cNvSpPr>
            <a:spLocks noGrp="1"/>
          </p:cNvSpPr>
          <p:nvPr>
            <p:ph type="sldNum" sz="quarter" idx="12"/>
          </p:nvPr>
        </p:nvSpPr>
        <p:spPr/>
        <p:txBody>
          <a:bodyPr/>
          <a:lstStyle/>
          <a:p>
            <a:fld id="{60780B01-2B6B-4032-8203-862D56279976}" type="slidenum">
              <a:rPr lang="en-US" smtClean="0"/>
              <a:pPr/>
              <a:t>73</a:t>
            </a:fld>
            <a:endParaRPr lang="en-US"/>
          </a:p>
        </p:txBody>
      </p:sp>
      <p:sp>
        <p:nvSpPr>
          <p:cNvPr id="9" name="Footer Placeholder 8"/>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idx="1"/>
          </p:nvPr>
        </p:nvSpPr>
        <p:spPr>
          <a:xfrm>
            <a:off x="5105400" y="838200"/>
            <a:ext cx="3276600" cy="5029200"/>
          </a:xfrm>
        </p:spPr>
        <p:txBody>
          <a:bodyPr>
            <a:normAutofit fontScale="92500"/>
          </a:bodyPr>
          <a:lstStyle/>
          <a:p>
            <a:r>
              <a:rPr lang="en-US" sz="7200" dirty="0" smtClean="0">
                <a:latin typeface="Old English Text MT" pitchFamily="66" charset="0"/>
              </a:rPr>
              <a:t>P</a:t>
            </a:r>
            <a:r>
              <a:rPr lang="en-US" dirty="0" smtClean="0"/>
              <a:t>eople were empowered… but as his work progressed, we</a:t>
            </a:r>
            <a:r>
              <a:rPr lang="en-US" baseline="0" dirty="0" smtClean="0"/>
              <a:t> were paradoxically disempowered too.</a:t>
            </a:r>
          </a:p>
          <a:p>
            <a:r>
              <a:rPr lang="en-US" dirty="0" smtClean="0"/>
              <a:t>Soon</a:t>
            </a:r>
            <a:r>
              <a:rPr lang="en-US" baseline="0" dirty="0" smtClean="0"/>
              <a:t> the priesthood came </a:t>
            </a:r>
            <a:r>
              <a:rPr lang="en-US" baseline="0" dirty="0" smtClean="0">
                <a:solidFill>
                  <a:srgbClr val="C00000"/>
                </a:solidFill>
                <a:latin typeface="Old English Text MT" pitchFamily="66" charset="0"/>
              </a:rPr>
              <a:t>back</a:t>
            </a:r>
            <a:r>
              <a:rPr lang="en-US" baseline="0" dirty="0" smtClean="0"/>
              <a:t>.</a:t>
            </a:r>
          </a:p>
        </p:txBody>
      </p:sp>
      <p:sp>
        <p:nvSpPr>
          <p:cNvPr id="6" name="Text Placeholder 5"/>
          <p:cNvSpPr>
            <a:spLocks noGrp="1"/>
          </p:cNvSpPr>
          <p:nvPr>
            <p:ph type="body" sz="half" idx="2"/>
          </p:nvPr>
        </p:nvSpPr>
        <p:spPr/>
        <p:txBody>
          <a:bodyPr/>
          <a:lstStyle/>
          <a:p>
            <a:endParaRPr lang="en-US"/>
          </a:p>
        </p:txBody>
      </p:sp>
      <p:pic>
        <p:nvPicPr>
          <p:cNvPr id="27650" name="Picture 2"/>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685801" y="3505200"/>
            <a:ext cx="4343400" cy="2580329"/>
          </a:xfrm>
          <a:prstGeom prst="rect">
            <a:avLst/>
          </a:prstGeom>
          <a:noFill/>
          <a:ln w="50800" cmpd="thickThin">
            <a:solidFill>
              <a:schemeClr val="bg2">
                <a:lumMod val="25000"/>
              </a:schemeClr>
            </a:solidFill>
            <a:round/>
            <a:headEnd/>
            <a:tailEnd/>
          </a:ln>
          <a:effectLst/>
        </p:spPr>
      </p:pic>
      <p:sp>
        <p:nvSpPr>
          <p:cNvPr id="7" name="Slide Number Placeholder 6"/>
          <p:cNvSpPr>
            <a:spLocks noGrp="1"/>
          </p:cNvSpPr>
          <p:nvPr>
            <p:ph type="sldNum" sz="quarter" idx="12"/>
          </p:nvPr>
        </p:nvSpPr>
        <p:spPr/>
        <p:txBody>
          <a:bodyPr/>
          <a:lstStyle/>
          <a:p>
            <a:fld id="{60780B01-2B6B-4032-8203-862D56279976}" type="slidenum">
              <a:rPr lang="en-US" smtClean="0"/>
              <a:pPr/>
              <a:t>74</a:t>
            </a:fld>
            <a:endParaRPr lang="en-US"/>
          </a:p>
        </p:txBody>
      </p:sp>
      <p:sp>
        <p:nvSpPr>
          <p:cNvPr id="8" name="Footer Placeholder 7"/>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3" name="Content Placeholder 2"/>
          <p:cNvSpPr>
            <a:spLocks noGrp="1"/>
          </p:cNvSpPr>
          <p:nvPr>
            <p:ph idx="1"/>
          </p:nvPr>
        </p:nvSpPr>
        <p:spPr>
          <a:xfrm>
            <a:off x="3733800" y="1981200"/>
            <a:ext cx="4572000" cy="4038600"/>
          </a:xfrm>
        </p:spPr>
        <p:txBody>
          <a:bodyPr/>
          <a:lstStyle/>
          <a:p>
            <a:r>
              <a:rPr lang="en-US" sz="7200" baseline="0" dirty="0" smtClean="0">
                <a:latin typeface="Old English Text MT" pitchFamily="66" charset="0"/>
              </a:rPr>
              <a:t>W</a:t>
            </a:r>
            <a:r>
              <a:rPr lang="en-US" baseline="0" dirty="0" smtClean="0"/>
              <a:t>e were both more, and less, powerful.</a:t>
            </a:r>
          </a:p>
        </p:txBody>
      </p:sp>
      <p:sp>
        <p:nvSpPr>
          <p:cNvPr id="6" name="Text Placeholder 5"/>
          <p:cNvSpPr>
            <a:spLocks noGrp="1"/>
          </p:cNvSpPr>
          <p:nvPr>
            <p:ph type="body" sz="half" idx="2"/>
          </p:nvPr>
        </p:nvSpPr>
        <p:spPr/>
        <p:txBody>
          <a:bodyPr/>
          <a:lstStyle/>
          <a:p>
            <a:endParaRPr lang="en-US"/>
          </a:p>
        </p:txBody>
      </p:sp>
      <p:pic>
        <p:nvPicPr>
          <p:cNvPr id="28674" name="Picture 2"/>
          <p:cNvPicPr>
            <a:picLocks noChangeAspect="1" noChangeArrowheads="1"/>
          </p:cNvPicPr>
          <p:nvPr/>
        </p:nvPicPr>
        <p:blipFill>
          <a:blip r:embed="rId2">
            <a:clrChange>
              <a:clrFrom>
                <a:srgbClr val="FFFFFF"/>
              </a:clrFrom>
              <a:clrTo>
                <a:srgbClr val="FFFFFF">
                  <a:alpha val="0"/>
                </a:srgbClr>
              </a:clrTo>
            </a:clrChange>
            <a:duotone>
              <a:prstClr val="black"/>
              <a:srgbClr val="D9C3A5">
                <a:tint val="50000"/>
                <a:satMod val="180000"/>
              </a:srgbClr>
            </a:duotone>
          </a:blip>
          <a:srcRect/>
          <a:stretch>
            <a:fillRect/>
          </a:stretch>
        </p:blipFill>
        <p:spPr bwMode="auto">
          <a:xfrm>
            <a:off x="1447800" y="3048000"/>
            <a:ext cx="3278950" cy="3352800"/>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60780B01-2B6B-4032-8203-862D56279976}" type="slidenum">
              <a:rPr lang="en-US" smtClean="0"/>
              <a:pPr/>
              <a:t>75</a:t>
            </a:fld>
            <a:endParaRPr lang="en-US"/>
          </a:p>
        </p:txBody>
      </p:sp>
      <p:sp>
        <p:nvSpPr>
          <p:cNvPr id="8" name="Footer Placeholder 7"/>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sp>
        <p:nvSpPr>
          <p:cNvPr id="7" name="Text Placeholder 6"/>
          <p:cNvSpPr>
            <a:spLocks noGrp="1"/>
          </p:cNvSpPr>
          <p:nvPr>
            <p:ph type="body" sz="half" idx="2"/>
          </p:nvPr>
        </p:nvSpPr>
        <p:spPr/>
        <p:txBody>
          <a:bodyPr/>
          <a:lstStyle/>
          <a:p>
            <a:endParaRPr lang="en-US"/>
          </a:p>
        </p:txBody>
      </p:sp>
      <p:pic>
        <p:nvPicPr>
          <p:cNvPr id="29698" name="Picture 2"/>
          <p:cNvPicPr>
            <a:picLocks noChangeAspect="1" noChangeArrowheads="1"/>
          </p:cNvPicPr>
          <p:nvPr/>
        </p:nvPicPr>
        <p:blipFill>
          <a:blip r:embed="rId2"/>
          <a:srcRect l="3077" t="13785" r="1539" b="15760"/>
          <a:stretch>
            <a:fillRect/>
          </a:stretch>
        </p:blipFill>
        <p:spPr bwMode="auto">
          <a:xfrm>
            <a:off x="0" y="0"/>
            <a:ext cx="9448800" cy="7010400"/>
          </a:xfrm>
          <a:prstGeom prst="rect">
            <a:avLst/>
          </a:prstGeom>
          <a:noFill/>
          <a:ln w="9525">
            <a:noFill/>
            <a:miter lim="800000"/>
            <a:headEnd/>
            <a:tailEnd/>
          </a:ln>
          <a:effectLst/>
        </p:spPr>
      </p:pic>
      <p:sp>
        <p:nvSpPr>
          <p:cNvPr id="8" name="Slide Number Placeholder 7"/>
          <p:cNvSpPr>
            <a:spLocks noGrp="1"/>
          </p:cNvSpPr>
          <p:nvPr>
            <p:ph type="sldNum" sz="quarter" idx="12"/>
          </p:nvPr>
        </p:nvSpPr>
        <p:spPr/>
        <p:txBody>
          <a:bodyPr/>
          <a:lstStyle/>
          <a:p>
            <a:fld id="{60780B01-2B6B-4032-8203-862D56279976}" type="slidenum">
              <a:rPr lang="en-US" smtClean="0"/>
              <a:pPr/>
              <a:t>76</a:t>
            </a:fld>
            <a:endParaRPr lang="en-US"/>
          </a:p>
        </p:txBody>
      </p:sp>
      <p:sp>
        <p:nvSpPr>
          <p:cNvPr id="9" name="Footer Placeholder 8"/>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Design Is</a:t>
            </a:r>
            <a:endParaRPr lang="en-US" dirty="0"/>
          </a:p>
        </p:txBody>
      </p:sp>
      <p:sp>
        <p:nvSpPr>
          <p:cNvPr id="3" name="Content Placeholder 2"/>
          <p:cNvSpPr>
            <a:spLocks noGrp="1"/>
          </p:cNvSpPr>
          <p:nvPr>
            <p:ph idx="1"/>
          </p:nvPr>
        </p:nvSpPr>
        <p:spPr>
          <a:xfrm>
            <a:off x="457200" y="2514600"/>
            <a:ext cx="8229600" cy="3611563"/>
          </a:xfrm>
        </p:spPr>
        <p:txBody>
          <a:bodyPr>
            <a:normAutofit/>
          </a:bodyPr>
          <a:lstStyle/>
          <a:p>
            <a:r>
              <a:rPr lang="en-US" dirty="0" smtClean="0"/>
              <a:t>To </a:t>
            </a:r>
            <a:r>
              <a:rPr lang="en-US" dirty="0"/>
              <a:t>a large degree, curbing people is implicit in what we call “design” – we </a:t>
            </a:r>
            <a:r>
              <a:rPr lang="en-US" dirty="0">
                <a:solidFill>
                  <a:srgbClr val="C00000"/>
                </a:solidFill>
              </a:rPr>
              <a:t>shape </a:t>
            </a:r>
            <a:r>
              <a:rPr lang="en-US" dirty="0" smtClean="0">
                <a:solidFill>
                  <a:srgbClr val="C00000"/>
                </a:solidFill>
              </a:rPr>
              <a:t>affordances</a:t>
            </a:r>
            <a:r>
              <a:rPr lang="en-US" dirty="0" smtClean="0"/>
              <a:t>.</a:t>
            </a:r>
            <a:endParaRPr lang="en-US" dirty="0"/>
          </a:p>
          <a:p>
            <a:r>
              <a:rPr lang="en-US" dirty="0"/>
              <a:t>Good affordances guide people towards acting </a:t>
            </a:r>
            <a:r>
              <a:rPr lang="en-US" dirty="0" smtClean="0"/>
              <a:t>in </a:t>
            </a:r>
            <a:r>
              <a:rPr lang="en-US" dirty="0"/>
              <a:t>certain </a:t>
            </a:r>
            <a:r>
              <a:rPr lang="en-US" dirty="0" smtClean="0"/>
              <a:t>ways.</a:t>
            </a:r>
            <a:endParaRPr lang="en-US" dirty="0"/>
          </a:p>
          <a:p>
            <a:r>
              <a:rPr lang="en-US" dirty="0"/>
              <a:t>Design is </a:t>
            </a:r>
            <a:r>
              <a:rPr lang="en-US" dirty="0">
                <a:solidFill>
                  <a:srgbClr val="C00000"/>
                </a:solidFill>
              </a:rPr>
              <a:t>mind </a:t>
            </a:r>
            <a:r>
              <a:rPr lang="en-US" dirty="0" smtClean="0">
                <a:solidFill>
                  <a:srgbClr val="C00000"/>
                </a:solidFill>
              </a:rPr>
              <a:t>control</a:t>
            </a:r>
            <a:r>
              <a:rPr lang="en-US" dirty="0" smtClean="0"/>
              <a:t>.</a:t>
            </a:r>
          </a:p>
        </p:txBody>
      </p:sp>
      <p:sp>
        <p:nvSpPr>
          <p:cNvPr id="4" name="Slide Number Placeholder 3"/>
          <p:cNvSpPr>
            <a:spLocks noGrp="1"/>
          </p:cNvSpPr>
          <p:nvPr>
            <p:ph type="sldNum" sz="quarter" idx="12"/>
          </p:nvPr>
        </p:nvSpPr>
        <p:spPr/>
        <p:txBody>
          <a:bodyPr/>
          <a:lstStyle/>
          <a:p>
            <a:fld id="{60780B01-2B6B-4032-8203-862D56279976}" type="slidenum">
              <a:rPr lang="en-US" smtClean="0"/>
              <a:pPr/>
              <a:t>77</a:t>
            </a:fld>
            <a:endParaRPr lang="en-US" dirty="0"/>
          </a:p>
        </p:txBody>
      </p:sp>
      <p:sp>
        <p:nvSpPr>
          <p:cNvPr id="5" name="Footer Placeholder 4"/>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design, and game design</a:t>
            </a:r>
            <a:endParaRPr lang="en-US" dirty="0"/>
          </a:p>
        </p:txBody>
      </p:sp>
      <p:sp>
        <p:nvSpPr>
          <p:cNvPr id="3" name="Content Placeholder 2"/>
          <p:cNvSpPr>
            <a:spLocks noGrp="1"/>
          </p:cNvSpPr>
          <p:nvPr>
            <p:ph idx="1"/>
          </p:nvPr>
        </p:nvSpPr>
        <p:spPr>
          <a:xfrm>
            <a:off x="457200" y="2057400"/>
            <a:ext cx="8229600" cy="4068763"/>
          </a:xfrm>
        </p:spPr>
        <p:txBody>
          <a:bodyPr/>
          <a:lstStyle/>
          <a:p>
            <a:r>
              <a:rPr lang="en-US" dirty="0" smtClean="0"/>
              <a:t>Game design is only </a:t>
            </a:r>
            <a:r>
              <a:rPr lang="en-US" dirty="0" smtClean="0">
                <a:solidFill>
                  <a:srgbClr val="C00000"/>
                </a:solidFill>
              </a:rPr>
              <a:t>part</a:t>
            </a:r>
            <a:r>
              <a:rPr lang="en-US" dirty="0" smtClean="0"/>
              <a:t> mind control, just like good art is only part mind control.</a:t>
            </a:r>
          </a:p>
          <a:p>
            <a:r>
              <a:rPr lang="en-US" dirty="0" smtClean="0"/>
              <a:t>It’s about putting people into a </a:t>
            </a:r>
            <a:r>
              <a:rPr lang="en-US" dirty="0" smtClean="0">
                <a:solidFill>
                  <a:srgbClr val="C00000"/>
                </a:solidFill>
              </a:rPr>
              <a:t>framework</a:t>
            </a:r>
            <a:r>
              <a:rPr lang="en-US" dirty="0" smtClean="0"/>
              <a:t> and letting them find and discover and play and experiment and shape their reality.</a:t>
            </a:r>
          </a:p>
          <a:p>
            <a:r>
              <a:rPr lang="en-US" dirty="0" smtClean="0"/>
              <a:t>Then they leave the game – the art – and have these </a:t>
            </a:r>
            <a:r>
              <a:rPr lang="en-US" dirty="0" smtClean="0">
                <a:solidFill>
                  <a:srgbClr val="C00000"/>
                </a:solidFill>
              </a:rPr>
              <a:t>new tools </a:t>
            </a:r>
            <a:r>
              <a:rPr lang="en-US" dirty="0" smtClean="0"/>
              <a:t>to work with.</a:t>
            </a:r>
            <a:endParaRPr lang="en-US" dirty="0"/>
          </a:p>
        </p:txBody>
      </p:sp>
      <p:sp>
        <p:nvSpPr>
          <p:cNvPr id="4" name="Slide Number Placeholder 3"/>
          <p:cNvSpPr>
            <a:spLocks noGrp="1"/>
          </p:cNvSpPr>
          <p:nvPr>
            <p:ph type="sldNum" sz="quarter" idx="12"/>
          </p:nvPr>
        </p:nvSpPr>
        <p:spPr/>
        <p:txBody>
          <a:bodyPr/>
          <a:lstStyle/>
          <a:p>
            <a:fld id="{60780B01-2B6B-4032-8203-862D56279976}" type="slidenum">
              <a:rPr lang="en-US" smtClean="0"/>
              <a:pPr/>
              <a:t>78</a:t>
            </a:fld>
            <a:endParaRPr lang="en-US" dirty="0"/>
          </a:p>
        </p:txBody>
      </p:sp>
      <p:sp>
        <p:nvSpPr>
          <p:cNvPr id="5" name="Footer Placeholder 4"/>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Bad designer, no cookie!</a:t>
            </a:r>
            <a:endParaRPr lang="en-US" dirty="0"/>
          </a:p>
        </p:txBody>
      </p:sp>
      <p:sp>
        <p:nvSpPr>
          <p:cNvPr id="3" name="Content Placeholder 2"/>
          <p:cNvSpPr>
            <a:spLocks noGrp="1"/>
          </p:cNvSpPr>
          <p:nvPr>
            <p:ph idx="1"/>
          </p:nvPr>
        </p:nvSpPr>
        <p:spPr>
          <a:xfrm>
            <a:off x="457200" y="2286000"/>
            <a:ext cx="8229600" cy="3840163"/>
          </a:xfrm>
        </p:spPr>
        <p:txBody>
          <a:bodyPr/>
          <a:lstStyle/>
          <a:p>
            <a:r>
              <a:rPr lang="en-US" dirty="0" smtClean="0"/>
              <a:t>Bad art, propaganda, and the like, is </a:t>
            </a:r>
            <a:r>
              <a:rPr lang="en-US" dirty="0" smtClean="0">
                <a:solidFill>
                  <a:srgbClr val="C00000"/>
                </a:solidFill>
              </a:rPr>
              <a:t>full</a:t>
            </a:r>
            <a:r>
              <a:rPr lang="en-US" dirty="0" smtClean="0"/>
              <a:t> mind control.</a:t>
            </a:r>
          </a:p>
          <a:p>
            <a:r>
              <a:rPr lang="en-US" dirty="0" smtClean="0"/>
              <a:t>It’s where you are presented with an </a:t>
            </a:r>
            <a:r>
              <a:rPr lang="en-US" dirty="0" smtClean="0">
                <a:solidFill>
                  <a:srgbClr val="C00000"/>
                </a:solidFill>
              </a:rPr>
              <a:t>illusion of choice</a:t>
            </a:r>
            <a:r>
              <a:rPr lang="en-US" dirty="0" smtClean="0"/>
              <a:t>, but they all go to the same place. </a:t>
            </a:r>
          </a:p>
          <a:p>
            <a:r>
              <a:rPr lang="en-US" dirty="0"/>
              <a:t>Y</a:t>
            </a:r>
            <a:r>
              <a:rPr lang="en-US" dirty="0" smtClean="0"/>
              <a:t>ou leave with the mistaken impression that it is the right, </a:t>
            </a:r>
            <a:r>
              <a:rPr lang="en-US" dirty="0" smtClean="0">
                <a:solidFill>
                  <a:srgbClr val="C00000"/>
                </a:solidFill>
              </a:rPr>
              <a:t>the only possible</a:t>
            </a:r>
            <a:r>
              <a:rPr lang="en-US" dirty="0" smtClean="0"/>
              <a:t>, choice.</a:t>
            </a:r>
          </a:p>
          <a:p>
            <a:endParaRPr lang="en-US" dirty="0"/>
          </a:p>
        </p:txBody>
      </p:sp>
      <p:sp>
        <p:nvSpPr>
          <p:cNvPr id="4" name="Slide Number Placeholder 3"/>
          <p:cNvSpPr>
            <a:spLocks noGrp="1"/>
          </p:cNvSpPr>
          <p:nvPr>
            <p:ph type="sldNum" sz="quarter" idx="12"/>
          </p:nvPr>
        </p:nvSpPr>
        <p:spPr/>
        <p:txBody>
          <a:bodyPr/>
          <a:lstStyle/>
          <a:p>
            <a:fld id="{60780B01-2B6B-4032-8203-862D56279976}" type="slidenum">
              <a:rPr lang="en-US" smtClean="0"/>
              <a:pPr/>
              <a:t>79</a:t>
            </a:fld>
            <a:endParaRPr lang="en-US" dirty="0"/>
          </a:p>
        </p:txBody>
      </p:sp>
      <p:sp>
        <p:nvSpPr>
          <p:cNvPr id="5" name="Footer Placeholder 4"/>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b="0" dirty="0"/>
          </a:p>
        </p:txBody>
      </p:sp>
      <p:sp>
        <p:nvSpPr>
          <p:cNvPr id="8" name="Text Placeholder 7"/>
          <p:cNvSpPr>
            <a:spLocks noGrp="1"/>
          </p:cNvSpPr>
          <p:nvPr>
            <p:ph type="body" sz="half" idx="2"/>
          </p:nvPr>
        </p:nvSpPr>
        <p:spPr/>
        <p:txBody>
          <a:bodyPr/>
          <a:lstStyle/>
          <a:p>
            <a:endParaRPr lang="en-US"/>
          </a:p>
        </p:txBody>
      </p:sp>
      <p:sp>
        <p:nvSpPr>
          <p:cNvPr id="3" name="Content Placeholder 2"/>
          <p:cNvSpPr>
            <a:spLocks noGrp="1"/>
          </p:cNvSpPr>
          <p:nvPr>
            <p:ph idx="1"/>
          </p:nvPr>
        </p:nvSpPr>
        <p:spPr>
          <a:xfrm>
            <a:off x="1447800" y="1981201"/>
            <a:ext cx="6477000" cy="3657600"/>
          </a:xfrm>
        </p:spPr>
        <p:txBody>
          <a:bodyPr>
            <a:normAutofit/>
          </a:bodyPr>
          <a:lstStyle/>
          <a:p>
            <a:r>
              <a:rPr lang="en-US" sz="7200" b="0" dirty="0" smtClean="0">
                <a:latin typeface="Old English Text MT" pitchFamily="66" charset="0"/>
              </a:rPr>
              <a:t>B</a:t>
            </a:r>
            <a:r>
              <a:rPr lang="en-US" b="0" dirty="0" smtClean="0"/>
              <a:t>ut the wild world grew more civilized with time.</a:t>
            </a:r>
          </a:p>
          <a:p>
            <a:r>
              <a:rPr lang="en-US" b="0" dirty="0" smtClean="0"/>
              <a:t>And eventually, its borders came right up to the very edge of the magic circle, and something </a:t>
            </a:r>
            <a:r>
              <a:rPr lang="en-US" b="0" dirty="0" smtClean="0">
                <a:solidFill>
                  <a:srgbClr val="C00000"/>
                </a:solidFill>
                <a:latin typeface="Old English Text MT" pitchFamily="66" charset="0"/>
              </a:rPr>
              <a:t>frightening</a:t>
            </a:r>
            <a:r>
              <a:rPr lang="en-US" b="0" dirty="0" smtClean="0"/>
              <a:t> happened.</a:t>
            </a:r>
          </a:p>
        </p:txBody>
      </p:sp>
      <p:sp>
        <p:nvSpPr>
          <p:cNvPr id="9" name="Slide Number Placeholder 8"/>
          <p:cNvSpPr>
            <a:spLocks noGrp="1"/>
          </p:cNvSpPr>
          <p:nvPr>
            <p:ph type="sldNum" sz="quarter" idx="12"/>
          </p:nvPr>
        </p:nvSpPr>
        <p:spPr/>
        <p:txBody>
          <a:bodyPr/>
          <a:lstStyle/>
          <a:p>
            <a:fld id="{60780B01-2B6B-4032-8203-862D56279976}" type="slidenum">
              <a:rPr lang="en-US" smtClean="0"/>
              <a:pPr/>
              <a:t>8</a:t>
            </a:fld>
            <a:endParaRPr lang="en-US"/>
          </a:p>
        </p:txBody>
      </p:sp>
      <p:sp>
        <p:nvSpPr>
          <p:cNvPr id="10" name="Footer Placeholder 9"/>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There is real power in quantified thought</a:t>
            </a:r>
            <a:endParaRPr lang="en-US" dirty="0"/>
          </a:p>
        </p:txBody>
      </p:sp>
      <p:sp>
        <p:nvSpPr>
          <p:cNvPr id="5" name="Picture Placeholder 4"/>
          <p:cNvSpPr>
            <a:spLocks noGrp="1"/>
          </p:cNvSpPr>
          <p:nvPr>
            <p:ph type="pic" idx="1"/>
          </p:nvPr>
        </p:nvSpPr>
        <p:spPr/>
      </p:sp>
      <p:sp>
        <p:nvSpPr>
          <p:cNvPr id="6" name="Text Placeholder 5"/>
          <p:cNvSpPr>
            <a:spLocks noGrp="1"/>
          </p:cNvSpPr>
          <p:nvPr>
            <p:ph type="body" sz="half" idx="2"/>
          </p:nvPr>
        </p:nvSpPr>
        <p:spPr/>
        <p:txBody>
          <a:bodyPr/>
          <a:lstStyle/>
          <a:p>
            <a:endParaRPr lang="en-US"/>
          </a:p>
        </p:txBody>
      </p:sp>
      <p:pic>
        <p:nvPicPr>
          <p:cNvPr id="30722" name="Picture 2"/>
          <p:cNvPicPr>
            <a:picLocks noChangeAspect="1" noChangeArrowheads="1"/>
          </p:cNvPicPr>
          <p:nvPr/>
        </p:nvPicPr>
        <p:blipFill>
          <a:blip r:embed="rId2"/>
          <a:srcRect/>
          <a:stretch>
            <a:fillRect/>
          </a:stretch>
        </p:blipFill>
        <p:spPr bwMode="auto">
          <a:xfrm>
            <a:off x="838200" y="1219200"/>
            <a:ext cx="7509509" cy="3128962"/>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60780B01-2B6B-4032-8203-862D56279976}" type="slidenum">
              <a:rPr lang="en-US" smtClean="0"/>
              <a:pPr/>
              <a:t>80</a:t>
            </a:fld>
            <a:endParaRPr lang="en-US"/>
          </a:p>
        </p:txBody>
      </p:sp>
      <p:sp>
        <p:nvSpPr>
          <p:cNvPr id="8" name="Footer Placeholder 7"/>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there are real risks too</a:t>
            </a:r>
            <a:endParaRPr lang="en-US" dirty="0"/>
          </a:p>
        </p:txBody>
      </p:sp>
      <p:sp>
        <p:nvSpPr>
          <p:cNvPr id="5" name="Picture Placeholder 4"/>
          <p:cNvSpPr>
            <a:spLocks noGrp="1"/>
          </p:cNvSpPr>
          <p:nvPr>
            <p:ph type="pic" idx="1"/>
          </p:nvPr>
        </p:nvSpPr>
        <p:spPr/>
      </p:sp>
      <p:sp>
        <p:nvSpPr>
          <p:cNvPr id="6" name="Text Placeholder 5"/>
          <p:cNvSpPr>
            <a:spLocks noGrp="1"/>
          </p:cNvSpPr>
          <p:nvPr>
            <p:ph type="body" sz="half" idx="2"/>
          </p:nvPr>
        </p:nvSpPr>
        <p:spPr/>
        <p:txBody>
          <a:bodyPr/>
          <a:lstStyle/>
          <a:p>
            <a:endParaRPr lang="en-US"/>
          </a:p>
        </p:txBody>
      </p:sp>
      <p:pic>
        <p:nvPicPr>
          <p:cNvPr id="31746" name="Picture 2"/>
          <p:cNvPicPr>
            <a:picLocks noChangeAspect="1" noChangeArrowheads="1"/>
          </p:cNvPicPr>
          <p:nvPr/>
        </p:nvPicPr>
        <p:blipFill>
          <a:blip r:embed="rId2"/>
          <a:srcRect/>
          <a:stretch>
            <a:fillRect/>
          </a:stretch>
        </p:blipFill>
        <p:spPr bwMode="auto">
          <a:xfrm>
            <a:off x="2438400" y="1143000"/>
            <a:ext cx="4191000" cy="3143250"/>
          </a:xfrm>
          <a:prstGeom prst="rect">
            <a:avLst/>
          </a:prstGeom>
          <a:noFill/>
          <a:ln w="9525">
            <a:solidFill>
              <a:schemeClr val="tx1"/>
            </a:solidFill>
            <a:miter lim="800000"/>
            <a:headEnd/>
            <a:tailEnd/>
          </a:ln>
          <a:effectLst/>
        </p:spPr>
      </p:pic>
      <p:sp>
        <p:nvSpPr>
          <p:cNvPr id="7" name="Slide Number Placeholder 6"/>
          <p:cNvSpPr>
            <a:spLocks noGrp="1"/>
          </p:cNvSpPr>
          <p:nvPr>
            <p:ph type="sldNum" sz="quarter" idx="12"/>
          </p:nvPr>
        </p:nvSpPr>
        <p:spPr/>
        <p:txBody>
          <a:bodyPr/>
          <a:lstStyle/>
          <a:p>
            <a:fld id="{60780B01-2B6B-4032-8203-862D56279976}" type="slidenum">
              <a:rPr lang="en-US" smtClean="0"/>
              <a:pPr/>
              <a:t>81</a:t>
            </a:fld>
            <a:endParaRPr lang="en-US"/>
          </a:p>
        </p:txBody>
      </p:sp>
      <p:sp>
        <p:nvSpPr>
          <p:cNvPr id="8" name="Footer Placeholder 7"/>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avatars to</a:t>
            </a:r>
            <a:r>
              <a:rPr lang="en-US" baseline="0" dirty="0" smtClean="0"/>
              <a:t> real people</a:t>
            </a:r>
            <a:endParaRPr lang="en-US" dirty="0"/>
          </a:p>
        </p:txBody>
      </p:sp>
      <p:pic>
        <p:nvPicPr>
          <p:cNvPr id="32770" name="Picture 2"/>
          <p:cNvPicPr>
            <a:picLocks noChangeAspect="1" noChangeArrowheads="1"/>
          </p:cNvPicPr>
          <p:nvPr/>
        </p:nvPicPr>
        <p:blipFill>
          <a:blip r:embed="rId2"/>
          <a:srcRect/>
          <a:stretch>
            <a:fillRect/>
          </a:stretch>
        </p:blipFill>
        <p:spPr bwMode="auto">
          <a:xfrm>
            <a:off x="5029200" y="2057399"/>
            <a:ext cx="2819400" cy="3598631"/>
          </a:xfrm>
          <a:prstGeom prst="rect">
            <a:avLst/>
          </a:prstGeom>
          <a:noFill/>
          <a:ln w="9525">
            <a:solidFill>
              <a:schemeClr val="tx1"/>
            </a:solidFill>
            <a:miter lim="800000"/>
            <a:headEnd/>
            <a:tailEnd/>
          </a:ln>
          <a:effectLst/>
        </p:spPr>
      </p:pic>
      <p:pic>
        <p:nvPicPr>
          <p:cNvPr id="32771" name="Picture 3"/>
          <p:cNvPicPr>
            <a:picLocks noChangeAspect="1" noChangeArrowheads="1"/>
          </p:cNvPicPr>
          <p:nvPr/>
        </p:nvPicPr>
        <p:blipFill>
          <a:blip r:embed="rId3"/>
          <a:srcRect/>
          <a:stretch>
            <a:fillRect/>
          </a:stretch>
        </p:blipFill>
        <p:spPr bwMode="auto">
          <a:xfrm>
            <a:off x="1295400" y="2057400"/>
            <a:ext cx="3581400" cy="3581400"/>
          </a:xfrm>
          <a:prstGeom prst="rect">
            <a:avLst/>
          </a:prstGeom>
          <a:noFill/>
          <a:ln w="9525">
            <a:solidFill>
              <a:schemeClr val="tx1"/>
            </a:solidFill>
            <a:miter lim="800000"/>
            <a:headEnd/>
            <a:tailEnd/>
          </a:ln>
          <a:effectLst/>
        </p:spPr>
      </p:pic>
      <p:sp>
        <p:nvSpPr>
          <p:cNvPr id="8" name="Slide Number Placeholder 7"/>
          <p:cNvSpPr>
            <a:spLocks noGrp="1"/>
          </p:cNvSpPr>
          <p:nvPr>
            <p:ph type="sldNum" sz="quarter" idx="12"/>
          </p:nvPr>
        </p:nvSpPr>
        <p:spPr/>
        <p:txBody>
          <a:bodyPr/>
          <a:lstStyle/>
          <a:p>
            <a:fld id="{60780B01-2B6B-4032-8203-862D56279976}" type="slidenum">
              <a:rPr lang="en-US" smtClean="0"/>
              <a:pPr/>
              <a:t>82</a:t>
            </a:fld>
            <a:endParaRPr lang="en-US" dirty="0"/>
          </a:p>
        </p:txBody>
      </p:sp>
      <p:sp>
        <p:nvSpPr>
          <p:cNvPr id="9" name="Footer Placeholder 8"/>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From a mix of</a:t>
            </a:r>
            <a:r>
              <a:rPr lang="en-US" baseline="0" dirty="0" smtClean="0"/>
              <a:t> viewpoints to a filter bubble</a:t>
            </a:r>
            <a:endParaRPr lang="en-US" dirty="0"/>
          </a:p>
        </p:txBody>
      </p:sp>
      <p:pic>
        <p:nvPicPr>
          <p:cNvPr id="33795" name="Picture 3"/>
          <p:cNvPicPr>
            <a:picLocks noChangeAspect="1" noChangeArrowheads="1"/>
          </p:cNvPicPr>
          <p:nvPr/>
        </p:nvPicPr>
        <p:blipFill>
          <a:blip r:embed="rId2"/>
          <a:srcRect/>
          <a:stretch>
            <a:fillRect/>
          </a:stretch>
        </p:blipFill>
        <p:spPr bwMode="auto">
          <a:xfrm>
            <a:off x="3505200" y="1676400"/>
            <a:ext cx="5829299" cy="4533899"/>
          </a:xfrm>
          <a:prstGeom prst="rect">
            <a:avLst/>
          </a:prstGeom>
          <a:noFill/>
          <a:ln w="9525">
            <a:noFill/>
            <a:miter lim="800000"/>
            <a:headEnd/>
            <a:tailEnd/>
          </a:ln>
          <a:effectLst/>
        </p:spPr>
      </p:pic>
      <p:pic>
        <p:nvPicPr>
          <p:cNvPr id="33794" name="Picture 2"/>
          <p:cNvPicPr>
            <a:picLocks noChangeAspect="1" noChangeArrowheads="1"/>
          </p:cNvPicPr>
          <p:nvPr/>
        </p:nvPicPr>
        <p:blipFill>
          <a:blip r:embed="rId3"/>
          <a:srcRect/>
          <a:stretch>
            <a:fillRect/>
          </a:stretch>
        </p:blipFill>
        <p:spPr bwMode="auto">
          <a:xfrm>
            <a:off x="228600" y="2057400"/>
            <a:ext cx="3298371" cy="3342744"/>
          </a:xfrm>
          <a:prstGeom prst="rect">
            <a:avLst/>
          </a:prstGeom>
          <a:noFill/>
          <a:ln w="9525">
            <a:solidFill>
              <a:schemeClr val="tx1"/>
            </a:solidFill>
            <a:miter lim="800000"/>
            <a:headEnd/>
            <a:tailEnd/>
          </a:ln>
          <a:effectLst/>
        </p:spPr>
      </p:pic>
      <p:sp>
        <p:nvSpPr>
          <p:cNvPr id="6" name="Slide Number Placeholder 5"/>
          <p:cNvSpPr>
            <a:spLocks noGrp="1"/>
          </p:cNvSpPr>
          <p:nvPr>
            <p:ph type="sldNum" sz="quarter" idx="12"/>
          </p:nvPr>
        </p:nvSpPr>
        <p:spPr/>
        <p:txBody>
          <a:bodyPr/>
          <a:lstStyle/>
          <a:p>
            <a:fld id="{60780B01-2B6B-4032-8203-862D56279976}" type="slidenum">
              <a:rPr lang="en-US" smtClean="0"/>
              <a:pPr/>
              <a:t>83</a:t>
            </a:fld>
            <a:endParaRPr lang="en-US" dirty="0"/>
          </a:p>
        </p:txBody>
      </p:sp>
      <p:sp>
        <p:nvSpPr>
          <p:cNvPr id="7" name="Footer Placeholder 6"/>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dirty="0" smtClean="0"/>
              <a:t>What used to be the virtual world…</a:t>
            </a:r>
          </a:p>
        </p:txBody>
      </p:sp>
      <p:sp>
        <p:nvSpPr>
          <p:cNvPr id="22531" name="Rectangle 4"/>
          <p:cNvSpPr>
            <a:spLocks noGrp="1" noChangeArrowheads="1"/>
          </p:cNvSpPr>
          <p:nvPr>
            <p:ph sz="half" idx="1"/>
          </p:nvPr>
        </p:nvSpPr>
        <p:spPr/>
        <p:txBody>
          <a:bodyPr>
            <a:normAutofit lnSpcReduction="10000"/>
          </a:bodyPr>
          <a:lstStyle/>
          <a:p>
            <a:pPr eaLnBrk="1" hangingPunct="1"/>
            <a:r>
              <a:rPr lang="en-US" dirty="0" smtClean="0"/>
              <a:t>Formal group identity</a:t>
            </a:r>
          </a:p>
          <a:p>
            <a:pPr eaLnBrk="1" hangingPunct="1"/>
            <a:r>
              <a:rPr lang="en-US" dirty="0" smtClean="0"/>
              <a:t>Points and quantified identity</a:t>
            </a:r>
          </a:p>
          <a:p>
            <a:pPr eaLnBrk="1" hangingPunct="1"/>
            <a:r>
              <a:rPr lang="en-US" dirty="0" smtClean="0"/>
              <a:t>Publicly visible profiles</a:t>
            </a:r>
          </a:p>
          <a:p>
            <a:pPr eaLnBrk="1" hangingPunct="1"/>
            <a:r>
              <a:rPr lang="en-US" dirty="0" smtClean="0"/>
              <a:t>Formal roles</a:t>
            </a:r>
          </a:p>
          <a:p>
            <a:pPr eaLnBrk="1" hangingPunct="1"/>
            <a:r>
              <a:rPr lang="en-US" dirty="0" smtClean="0"/>
              <a:t>Malleability of environment</a:t>
            </a:r>
          </a:p>
          <a:p>
            <a:pPr eaLnBrk="1" hangingPunct="1"/>
            <a:r>
              <a:rPr lang="en-US" dirty="0" smtClean="0"/>
              <a:t>Strong ties</a:t>
            </a:r>
          </a:p>
          <a:p>
            <a:pPr eaLnBrk="1" hangingPunct="1"/>
            <a:r>
              <a:rPr lang="en-US" dirty="0" err="1" smtClean="0"/>
              <a:t>Placeness</a:t>
            </a:r>
            <a:endParaRPr lang="en-US" dirty="0" smtClean="0"/>
          </a:p>
          <a:p>
            <a:pPr eaLnBrk="1" hangingPunct="1"/>
            <a:endParaRPr lang="en-US" dirty="0" smtClean="0"/>
          </a:p>
        </p:txBody>
      </p:sp>
      <p:sp>
        <p:nvSpPr>
          <p:cNvPr id="21508" name="Rectangle 5"/>
          <p:cNvSpPr>
            <a:spLocks noGrp="1" noChangeArrowheads="1"/>
          </p:cNvSpPr>
          <p:nvPr>
            <p:ph sz="half" idx="2"/>
          </p:nvPr>
        </p:nvSpPr>
        <p:spPr>
          <a:xfrm>
            <a:off x="4648200" y="1524000"/>
            <a:ext cx="4038600" cy="4525963"/>
          </a:xfrm>
        </p:spPr>
        <p:txBody>
          <a:bodyPr>
            <a:normAutofit lnSpcReduction="10000"/>
          </a:bodyPr>
          <a:lstStyle/>
          <a:p>
            <a:pPr eaLnBrk="1" hangingPunct="1">
              <a:buFont typeface="Arial" charset="0"/>
              <a:buNone/>
            </a:pPr>
            <a:r>
              <a:rPr lang="en-US" dirty="0" smtClean="0">
                <a:sym typeface="Wingdings" pitchFamily="2" charset="2"/>
              </a:rPr>
              <a:t> </a:t>
            </a:r>
            <a:r>
              <a:rPr lang="en-US" dirty="0" err="1" smtClean="0"/>
              <a:t>Facebook</a:t>
            </a:r>
            <a:r>
              <a:rPr lang="en-US" dirty="0" smtClean="0"/>
              <a:t> does it better</a:t>
            </a:r>
          </a:p>
          <a:p>
            <a:pPr eaLnBrk="1" hangingPunct="1">
              <a:buFont typeface="Arial" charset="0"/>
              <a:buNone/>
            </a:pPr>
            <a:r>
              <a:rPr lang="en-US" dirty="0" smtClean="0">
                <a:sym typeface="Wingdings" pitchFamily="2" charset="2"/>
              </a:rPr>
              <a:t> </a:t>
            </a:r>
            <a:r>
              <a:rPr lang="en-US" dirty="0" err="1" smtClean="0"/>
              <a:t>Facebook</a:t>
            </a:r>
            <a:r>
              <a:rPr lang="en-US" dirty="0" smtClean="0"/>
              <a:t> does it better</a:t>
            </a:r>
          </a:p>
          <a:p>
            <a:pPr eaLnBrk="1" hangingPunct="1">
              <a:buFont typeface="Arial" charset="0"/>
              <a:buNone/>
            </a:pPr>
            <a:endParaRPr lang="en-US" dirty="0" smtClean="0"/>
          </a:p>
          <a:p>
            <a:pPr eaLnBrk="1" hangingPunct="1">
              <a:buFont typeface="Arial" charset="0"/>
              <a:buNone/>
            </a:pPr>
            <a:r>
              <a:rPr lang="en-US" dirty="0" smtClean="0">
                <a:sym typeface="Wingdings" pitchFamily="2" charset="2"/>
              </a:rPr>
              <a:t> </a:t>
            </a:r>
            <a:r>
              <a:rPr lang="en-US" dirty="0" err="1" smtClean="0"/>
              <a:t>Facebook</a:t>
            </a:r>
            <a:r>
              <a:rPr lang="en-US" dirty="0" smtClean="0"/>
              <a:t> does it better</a:t>
            </a:r>
          </a:p>
          <a:p>
            <a:pPr eaLnBrk="1" hangingPunct="1">
              <a:buFont typeface="Arial" charset="0"/>
              <a:buNone/>
            </a:pPr>
            <a:r>
              <a:rPr lang="en-US" dirty="0" smtClean="0">
                <a:sym typeface="Wingdings" pitchFamily="2" charset="2"/>
              </a:rPr>
              <a:t> </a:t>
            </a:r>
            <a:r>
              <a:rPr lang="en-US" dirty="0" err="1" smtClean="0"/>
              <a:t>Facebook</a:t>
            </a:r>
            <a:r>
              <a:rPr lang="en-US" dirty="0" smtClean="0"/>
              <a:t> does it better</a:t>
            </a:r>
          </a:p>
          <a:p>
            <a:pPr eaLnBrk="1" hangingPunct="1">
              <a:buFont typeface="Arial" charset="0"/>
              <a:buNone/>
            </a:pPr>
            <a:r>
              <a:rPr lang="en-US" dirty="0" smtClean="0">
                <a:sym typeface="Wingdings" pitchFamily="2" charset="2"/>
              </a:rPr>
              <a:t> </a:t>
            </a:r>
            <a:r>
              <a:rPr lang="en-US" dirty="0" err="1" smtClean="0"/>
              <a:t>Facebook</a:t>
            </a:r>
            <a:r>
              <a:rPr lang="en-US" dirty="0" smtClean="0"/>
              <a:t> does it better</a:t>
            </a:r>
          </a:p>
          <a:p>
            <a:pPr eaLnBrk="1" hangingPunct="1">
              <a:buFont typeface="Arial" charset="0"/>
              <a:buNone/>
            </a:pPr>
            <a:endParaRPr lang="en-US" dirty="0" smtClean="0"/>
          </a:p>
          <a:p>
            <a:pPr eaLnBrk="1" hangingPunct="1">
              <a:buFont typeface="Wingdings"/>
              <a:buChar char="ü"/>
            </a:pPr>
            <a:r>
              <a:rPr lang="en-US" dirty="0" err="1" smtClean="0"/>
              <a:t>Facebook</a:t>
            </a:r>
            <a:r>
              <a:rPr lang="en-US" dirty="0" smtClean="0"/>
              <a:t> does it better</a:t>
            </a:r>
          </a:p>
          <a:p>
            <a:pPr eaLnBrk="1" hangingPunct="1">
              <a:buFont typeface="Wingdings"/>
              <a:buChar char="ü"/>
            </a:pPr>
            <a:r>
              <a:rPr lang="en-US" dirty="0" smtClean="0"/>
              <a:t>Tedious, cut.</a:t>
            </a:r>
          </a:p>
        </p:txBody>
      </p:sp>
      <p:sp>
        <p:nvSpPr>
          <p:cNvPr id="5" name="Slide Number Placeholder 4"/>
          <p:cNvSpPr>
            <a:spLocks noGrp="1"/>
          </p:cNvSpPr>
          <p:nvPr>
            <p:ph type="sldNum" sz="quarter" idx="12"/>
          </p:nvPr>
        </p:nvSpPr>
        <p:spPr/>
        <p:txBody>
          <a:bodyPr/>
          <a:lstStyle/>
          <a:p>
            <a:fld id="{60780B01-2B6B-4032-8203-862D56279976}" type="slidenum">
              <a:rPr lang="en-US" smtClean="0"/>
              <a:pPr/>
              <a:t>84</a:t>
            </a:fld>
            <a:endParaRPr lang="en-US"/>
          </a:p>
        </p:txBody>
      </p:sp>
      <p:sp>
        <p:nvSpPr>
          <p:cNvPr id="6" name="Footer Placeholder 5"/>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animEffect transition="in" filter="fade">
                                      <p:cBhvr>
                                        <p:cTn id="7" dur="2000"/>
                                        <p:tgtEl>
                                          <p:spTgt spid="215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8">
                                            <p:txEl>
                                              <p:pRg st="1" end="1"/>
                                            </p:txEl>
                                          </p:spTgt>
                                        </p:tgtEl>
                                        <p:attrNameLst>
                                          <p:attrName>style.visibility</p:attrName>
                                        </p:attrNameLst>
                                      </p:cBhvr>
                                      <p:to>
                                        <p:strVal val="visible"/>
                                      </p:to>
                                    </p:set>
                                    <p:animEffect transition="in" filter="fade">
                                      <p:cBhvr>
                                        <p:cTn id="12" dur="2000"/>
                                        <p:tgtEl>
                                          <p:spTgt spid="215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08">
                                            <p:txEl>
                                              <p:pRg st="3" end="3"/>
                                            </p:txEl>
                                          </p:spTgt>
                                        </p:tgtEl>
                                        <p:attrNameLst>
                                          <p:attrName>style.visibility</p:attrName>
                                        </p:attrNameLst>
                                      </p:cBhvr>
                                      <p:to>
                                        <p:strVal val="visible"/>
                                      </p:to>
                                    </p:set>
                                    <p:animEffect transition="in" filter="fade">
                                      <p:cBhvr>
                                        <p:cTn id="17" dur="2000"/>
                                        <p:tgtEl>
                                          <p:spTgt spid="2150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508">
                                            <p:txEl>
                                              <p:pRg st="4" end="4"/>
                                            </p:txEl>
                                          </p:spTgt>
                                        </p:tgtEl>
                                        <p:attrNameLst>
                                          <p:attrName>style.visibility</p:attrName>
                                        </p:attrNameLst>
                                      </p:cBhvr>
                                      <p:to>
                                        <p:strVal val="visible"/>
                                      </p:to>
                                    </p:set>
                                    <p:animEffect transition="in" filter="fade">
                                      <p:cBhvr>
                                        <p:cTn id="22" dur="2000"/>
                                        <p:tgtEl>
                                          <p:spTgt spid="2150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508">
                                            <p:txEl>
                                              <p:pRg st="5" end="5"/>
                                            </p:txEl>
                                          </p:spTgt>
                                        </p:tgtEl>
                                        <p:attrNameLst>
                                          <p:attrName>style.visibility</p:attrName>
                                        </p:attrNameLst>
                                      </p:cBhvr>
                                      <p:to>
                                        <p:strVal val="visible"/>
                                      </p:to>
                                    </p:set>
                                    <p:animEffect transition="in" filter="fade">
                                      <p:cBhvr>
                                        <p:cTn id="27" dur="2000"/>
                                        <p:tgtEl>
                                          <p:spTgt spid="2150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508">
                                            <p:txEl>
                                              <p:pRg st="7" end="7"/>
                                            </p:txEl>
                                          </p:spTgt>
                                        </p:tgtEl>
                                        <p:attrNameLst>
                                          <p:attrName>style.visibility</p:attrName>
                                        </p:attrNameLst>
                                      </p:cBhvr>
                                      <p:to>
                                        <p:strVal val="visible"/>
                                      </p:to>
                                    </p:set>
                                    <p:animEffect transition="in" filter="fade">
                                      <p:cBhvr>
                                        <p:cTn id="32" dur="2000"/>
                                        <p:tgtEl>
                                          <p:spTgt spid="2150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1508">
                                            <p:txEl>
                                              <p:pRg st="8" end="8"/>
                                            </p:txEl>
                                          </p:spTgt>
                                        </p:tgtEl>
                                        <p:attrNameLst>
                                          <p:attrName>style.visibility</p:attrName>
                                        </p:attrNameLst>
                                      </p:cBhvr>
                                      <p:to>
                                        <p:strVal val="visible"/>
                                      </p:to>
                                    </p:set>
                                    <p:animEffect transition="in" filter="fade">
                                      <p:cBhvr>
                                        <p:cTn id="37" dur="2000"/>
                                        <p:tgtEl>
                                          <p:spTgt spid="2150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362200" y="0"/>
            <a:ext cx="4419600" cy="6629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idx="4294967295"/>
          </p:nvPr>
        </p:nvSpPr>
        <p:spPr>
          <a:xfrm>
            <a:off x="152400" y="228600"/>
            <a:ext cx="6858000" cy="6629400"/>
          </a:xfrm>
        </p:spPr>
        <p:txBody>
          <a:bodyPr>
            <a:normAutofit fontScale="70000" lnSpcReduction="20000"/>
          </a:bodyPr>
          <a:lstStyle/>
          <a:p>
            <a:pPr>
              <a:buNone/>
            </a:pPr>
            <a:r>
              <a:rPr lang="en-US" dirty="0" smtClean="0"/>
              <a:t>“Someday there won't </a:t>
            </a:r>
            <a:r>
              <a:rPr lang="en-US" i="1" dirty="0" smtClean="0"/>
              <a:t>be</a:t>
            </a:r>
            <a:r>
              <a:rPr lang="en-US" dirty="0" smtClean="0"/>
              <a:t> any </a:t>
            </a:r>
            <a:r>
              <a:rPr lang="en-US" dirty="0" err="1" smtClean="0"/>
              <a:t>admins</a:t>
            </a:r>
            <a:r>
              <a:rPr lang="en-US" dirty="0" smtClean="0"/>
              <a:t>. Someday it's </a:t>
            </a:r>
            <a:r>
              <a:rPr lang="en-US" dirty="0" err="1" smtClean="0"/>
              <a:t>gonna</a:t>
            </a:r>
            <a:r>
              <a:rPr lang="en-US" dirty="0" smtClean="0"/>
              <a:t> be your </a:t>
            </a:r>
            <a:r>
              <a:rPr lang="en-US" b="1" dirty="0" smtClean="0">
                <a:solidFill>
                  <a:srgbClr val="C00000"/>
                </a:solidFill>
              </a:rPr>
              <a:t>bank records</a:t>
            </a:r>
            <a:r>
              <a:rPr lang="en-US" dirty="0" smtClean="0">
                <a:solidFill>
                  <a:srgbClr val="C00000"/>
                </a:solidFill>
              </a:rPr>
              <a:t> </a:t>
            </a:r>
            <a:r>
              <a:rPr lang="en-US" dirty="0" smtClean="0"/>
              <a:t>and your </a:t>
            </a:r>
            <a:r>
              <a:rPr lang="en-US" b="1" dirty="0" smtClean="0">
                <a:solidFill>
                  <a:srgbClr val="C00000"/>
                </a:solidFill>
              </a:rPr>
              <a:t>grocery shopping </a:t>
            </a:r>
            <a:r>
              <a:rPr lang="en-US" dirty="0" smtClean="0"/>
              <a:t>and your </a:t>
            </a:r>
            <a:r>
              <a:rPr lang="en-US" b="1" dirty="0" smtClean="0">
                <a:solidFill>
                  <a:srgbClr val="C00000"/>
                </a:solidFill>
              </a:rPr>
              <a:t>credit report </a:t>
            </a:r>
            <a:r>
              <a:rPr lang="en-US" dirty="0" smtClean="0"/>
              <a:t>and yes, </a:t>
            </a:r>
            <a:r>
              <a:rPr lang="en-US" b="1" dirty="0" smtClean="0">
                <a:solidFill>
                  <a:srgbClr val="C00000"/>
                </a:solidFill>
              </a:rPr>
              <a:t>your virtual homepage </a:t>
            </a:r>
            <a:r>
              <a:rPr lang="en-US" dirty="0" smtClean="0"/>
              <a:t>with data that exists nowhere else. Someday it's </a:t>
            </a:r>
            <a:r>
              <a:rPr lang="en-US" dirty="0" err="1" smtClean="0"/>
              <a:t>gonna</a:t>
            </a:r>
            <a:r>
              <a:rPr lang="en-US" dirty="0" smtClean="0"/>
              <a:t> be </a:t>
            </a:r>
            <a:r>
              <a:rPr lang="en-US" i="1" dirty="0" smtClean="0"/>
              <a:t>Snow Crash</a:t>
            </a:r>
            <a:r>
              <a:rPr lang="en-US" dirty="0" smtClean="0"/>
              <a:t> and </a:t>
            </a:r>
            <a:r>
              <a:rPr lang="en-US" i="1" dirty="0" err="1" smtClean="0"/>
              <a:t>Neuromancer</a:t>
            </a:r>
            <a:r>
              <a:rPr lang="en-US" dirty="0" smtClean="0"/>
              <a:t> and </a:t>
            </a:r>
            <a:r>
              <a:rPr lang="en-US" i="1" dirty="0" err="1" smtClean="0"/>
              <a:t>Otherland</a:t>
            </a:r>
            <a:r>
              <a:rPr lang="en-US" dirty="0" smtClean="0"/>
              <a:t> all wrapped up into one, and it may be a little harder to write to Customer Service. Your avatar profile might be your credit record and </a:t>
            </a:r>
            <a:r>
              <a:rPr lang="en-US" b="1" dirty="0" smtClean="0">
                <a:solidFill>
                  <a:srgbClr val="C00000"/>
                </a:solidFill>
              </a:rPr>
              <a:t>your resume </a:t>
            </a:r>
            <a:r>
              <a:rPr lang="en-US" dirty="0" smtClean="0"/>
              <a:t>and </a:t>
            </a:r>
            <a:r>
              <a:rPr lang="en-US" b="1" dirty="0" smtClean="0">
                <a:solidFill>
                  <a:srgbClr val="C00000"/>
                </a:solidFill>
              </a:rPr>
              <a:t>your academic transcript</a:t>
            </a:r>
            <a:r>
              <a:rPr lang="en-US" dirty="0" smtClean="0"/>
              <a:t>, as well as your XP earned.</a:t>
            </a:r>
          </a:p>
          <a:p>
            <a:pPr>
              <a:buNone/>
            </a:pPr>
            <a:endParaRPr lang="en-US" dirty="0" smtClean="0"/>
          </a:p>
          <a:p>
            <a:pPr>
              <a:buNone/>
            </a:pPr>
            <a:r>
              <a:rPr lang="en-US" dirty="0" smtClean="0"/>
              <a:t>“On the day that happens, I bet we'll all wish we had a few more rights in the face of a very large, distributed server, anarchic, virtual world where it might be very </a:t>
            </a:r>
            <a:r>
              <a:rPr lang="en-US" dirty="0" err="1" smtClean="0"/>
              <a:t>very</a:t>
            </a:r>
            <a:r>
              <a:rPr lang="en-US" dirty="0" smtClean="0"/>
              <a:t> </a:t>
            </a:r>
            <a:r>
              <a:rPr lang="en-US" i="1" dirty="0" smtClean="0"/>
              <a:t>hard</a:t>
            </a:r>
            <a:r>
              <a:rPr lang="en-US" dirty="0" smtClean="0"/>
              <a:t> to move to a different service provider.</a:t>
            </a:r>
          </a:p>
          <a:p>
            <a:pPr>
              <a:buNone/>
            </a:pPr>
            <a:endParaRPr lang="en-US" dirty="0" smtClean="0"/>
          </a:p>
          <a:p>
            <a:pPr>
              <a:buNone/>
            </a:pPr>
            <a:r>
              <a:rPr lang="en-US" dirty="0" smtClean="0"/>
              <a:t>“So yeah. I'm not seriously proposing that we declare the rights of avatars. The doc is, as has been shown, riddled with </a:t>
            </a:r>
            <a:r>
              <a:rPr lang="en-US" dirty="0" err="1" smtClean="0"/>
              <a:t>gotchas</a:t>
            </a:r>
            <a:r>
              <a:rPr lang="en-US" dirty="0" smtClean="0"/>
              <a:t> and logical holes. It's a hypothetical exercise.</a:t>
            </a:r>
          </a:p>
          <a:p>
            <a:pPr>
              <a:buNone/>
            </a:pPr>
            <a:endParaRPr lang="en-US" dirty="0" smtClean="0"/>
          </a:p>
          <a:p>
            <a:pPr>
              <a:buNone/>
            </a:pPr>
            <a:r>
              <a:rPr lang="en-US" dirty="0" smtClean="0"/>
              <a:t>“</a:t>
            </a:r>
            <a:r>
              <a:rPr lang="en-US" dirty="0" smtClean="0">
                <a:solidFill>
                  <a:srgbClr val="C00000"/>
                </a:solidFill>
              </a:rPr>
              <a:t>For now</a:t>
            </a:r>
            <a:r>
              <a:rPr lang="en-US" dirty="0" smtClean="0"/>
              <a:t>.”</a:t>
            </a:r>
          </a:p>
          <a:p>
            <a:pPr algn="r">
              <a:buNone/>
            </a:pPr>
            <a:r>
              <a:rPr lang="en-US" sz="2900" i="1" dirty="0" smtClean="0"/>
              <a:t>-Declaration of the Rights of Players,  August 27th, 2000</a:t>
            </a:r>
          </a:p>
        </p:txBody>
      </p:sp>
      <p:pic>
        <p:nvPicPr>
          <p:cNvPr id="37890" name="Picture 2"/>
          <p:cNvPicPr>
            <a:picLocks noChangeAspect="1" noChangeArrowheads="1"/>
          </p:cNvPicPr>
          <p:nvPr/>
        </p:nvPicPr>
        <p:blipFill>
          <a:blip r:embed="rId2"/>
          <a:srcRect/>
          <a:stretch>
            <a:fillRect/>
          </a:stretch>
        </p:blipFill>
        <p:spPr bwMode="auto">
          <a:xfrm>
            <a:off x="7041190" y="214312"/>
            <a:ext cx="1714500" cy="1143000"/>
          </a:xfrm>
          <a:prstGeom prst="rect">
            <a:avLst/>
          </a:prstGeom>
          <a:noFill/>
          <a:ln w="9525">
            <a:noFill/>
            <a:miter lim="800000"/>
            <a:headEnd/>
            <a:tailEnd/>
          </a:ln>
          <a:effectLst/>
        </p:spPr>
      </p:pic>
      <p:pic>
        <p:nvPicPr>
          <p:cNvPr id="37891" name="Picture 3"/>
          <p:cNvPicPr>
            <a:picLocks noChangeAspect="1" noChangeArrowheads="1"/>
          </p:cNvPicPr>
          <p:nvPr/>
        </p:nvPicPr>
        <p:blipFill>
          <a:blip r:embed="rId3" cstate="print"/>
          <a:srcRect/>
          <a:stretch>
            <a:fillRect/>
          </a:stretch>
        </p:blipFill>
        <p:spPr bwMode="auto">
          <a:xfrm>
            <a:off x="7193590" y="1471425"/>
            <a:ext cx="1409700" cy="1333687"/>
          </a:xfrm>
          <a:prstGeom prst="rect">
            <a:avLst/>
          </a:prstGeom>
          <a:noFill/>
          <a:ln w="9525">
            <a:noFill/>
            <a:miter lim="800000"/>
            <a:headEnd/>
            <a:tailEnd/>
          </a:ln>
          <a:effectLst/>
        </p:spPr>
      </p:pic>
      <p:pic>
        <p:nvPicPr>
          <p:cNvPr id="37892" name="Picture 4"/>
          <p:cNvPicPr>
            <a:picLocks noChangeAspect="1" noChangeArrowheads="1"/>
          </p:cNvPicPr>
          <p:nvPr/>
        </p:nvPicPr>
        <p:blipFill>
          <a:blip r:embed="rId4"/>
          <a:srcRect/>
          <a:stretch>
            <a:fillRect/>
          </a:stretch>
        </p:blipFill>
        <p:spPr bwMode="auto">
          <a:xfrm>
            <a:off x="7041190" y="3186112"/>
            <a:ext cx="1790703" cy="347663"/>
          </a:xfrm>
          <a:prstGeom prst="rect">
            <a:avLst/>
          </a:prstGeom>
          <a:noFill/>
          <a:ln w="9525">
            <a:noFill/>
            <a:miter lim="800000"/>
            <a:headEnd/>
            <a:tailEnd/>
          </a:ln>
          <a:effectLst/>
        </p:spPr>
      </p:pic>
      <p:grpSp>
        <p:nvGrpSpPr>
          <p:cNvPr id="13" name="Group 12"/>
          <p:cNvGrpSpPr/>
          <p:nvPr/>
        </p:nvGrpSpPr>
        <p:grpSpPr>
          <a:xfrm>
            <a:off x="7132010" y="3733800"/>
            <a:ext cx="2011990" cy="1449518"/>
            <a:chOff x="7132010" y="3160582"/>
            <a:chExt cx="2011990" cy="1449518"/>
          </a:xfrm>
        </p:grpSpPr>
        <p:pic>
          <p:nvPicPr>
            <p:cNvPr id="37893" name="Picture 5"/>
            <p:cNvPicPr>
              <a:picLocks noChangeAspect="1" noChangeArrowheads="1"/>
            </p:cNvPicPr>
            <p:nvPr/>
          </p:nvPicPr>
          <p:blipFill>
            <a:blip r:embed="rId5"/>
            <a:srcRect/>
            <a:stretch>
              <a:fillRect/>
            </a:stretch>
          </p:blipFill>
          <p:spPr bwMode="auto">
            <a:xfrm>
              <a:off x="7132010" y="3429000"/>
              <a:ext cx="2011990" cy="1181100"/>
            </a:xfrm>
            <a:prstGeom prst="rect">
              <a:avLst/>
            </a:prstGeom>
            <a:noFill/>
            <a:ln w="9525">
              <a:noFill/>
              <a:miter lim="800000"/>
              <a:headEnd/>
              <a:tailEnd/>
            </a:ln>
            <a:effectLst/>
          </p:spPr>
        </p:pic>
        <p:pic>
          <p:nvPicPr>
            <p:cNvPr id="37894" name="Picture 6"/>
            <p:cNvPicPr>
              <a:picLocks noChangeAspect="1" noChangeArrowheads="1"/>
            </p:cNvPicPr>
            <p:nvPr/>
          </p:nvPicPr>
          <p:blipFill>
            <a:blip r:embed="rId6" cstate="print"/>
            <a:srcRect/>
            <a:stretch>
              <a:fillRect/>
            </a:stretch>
          </p:blipFill>
          <p:spPr bwMode="auto">
            <a:xfrm>
              <a:off x="7162800" y="3160582"/>
              <a:ext cx="838200" cy="316043"/>
            </a:xfrm>
            <a:prstGeom prst="rect">
              <a:avLst/>
            </a:prstGeom>
            <a:noFill/>
            <a:ln w="9525">
              <a:noFill/>
              <a:miter lim="800000"/>
              <a:headEnd/>
              <a:tailEnd/>
            </a:ln>
            <a:effectLst/>
          </p:spPr>
        </p:pic>
      </p:grpSp>
      <p:pic>
        <p:nvPicPr>
          <p:cNvPr id="37895" name="Picture 7"/>
          <p:cNvPicPr>
            <a:picLocks noChangeAspect="1" noChangeArrowheads="1"/>
          </p:cNvPicPr>
          <p:nvPr/>
        </p:nvPicPr>
        <p:blipFill>
          <a:blip r:embed="rId7" cstate="print"/>
          <a:srcRect/>
          <a:stretch>
            <a:fillRect/>
          </a:stretch>
        </p:blipFill>
        <p:spPr bwMode="auto">
          <a:xfrm>
            <a:off x="7239000" y="5334000"/>
            <a:ext cx="1633539" cy="700088"/>
          </a:xfrm>
          <a:prstGeom prst="rect">
            <a:avLst/>
          </a:prstGeom>
          <a:noFill/>
          <a:ln w="9525">
            <a:noFill/>
            <a:miter lim="800000"/>
            <a:headEnd/>
            <a:tailEnd/>
          </a:ln>
          <a:effectLst/>
        </p:spPr>
      </p:pic>
      <p:sp>
        <p:nvSpPr>
          <p:cNvPr id="15" name="Slide Number Placeholder 14"/>
          <p:cNvSpPr>
            <a:spLocks noGrp="1"/>
          </p:cNvSpPr>
          <p:nvPr>
            <p:ph type="sldNum" sz="quarter" idx="12"/>
          </p:nvPr>
        </p:nvSpPr>
        <p:spPr/>
        <p:txBody>
          <a:bodyPr/>
          <a:lstStyle/>
          <a:p>
            <a:fld id="{60780B01-2B6B-4032-8203-862D56279976}" type="slidenum">
              <a:rPr lang="en-US" smtClean="0"/>
              <a:pPr/>
              <a:t>85</a:t>
            </a:fld>
            <a:endParaRPr lang="en-US"/>
          </a:p>
        </p:txBody>
      </p:sp>
      <p:sp>
        <p:nvSpPr>
          <p:cNvPr id="16" name="Footer Placeholder 15"/>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8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6019800"/>
            <a:ext cx="9144000" cy="838200"/>
          </a:xfrm>
        </p:spPr>
        <p:txBody>
          <a:bodyPr>
            <a:normAutofit fontScale="90000"/>
          </a:bodyPr>
          <a:lstStyle/>
          <a:p>
            <a:pPr lvl="0"/>
            <a:r>
              <a:rPr lang="en-US" dirty="0" smtClean="0"/>
              <a:t>Once</a:t>
            </a:r>
            <a:r>
              <a:rPr lang="en-US" baseline="0" dirty="0" smtClean="0"/>
              <a:t> upon a time…</a:t>
            </a:r>
            <a:br>
              <a:rPr lang="en-US" baseline="0" dirty="0" smtClean="0"/>
            </a:br>
            <a:r>
              <a:rPr lang="en-US" baseline="0" dirty="0" smtClean="0"/>
              <a:t> </a:t>
            </a:r>
            <a:r>
              <a:rPr lang="en-US" dirty="0" smtClean="0"/>
              <a:t>In a galaxy far, far, away</a:t>
            </a:r>
            <a:br>
              <a:rPr lang="en-US" dirty="0" smtClean="0"/>
            </a:br>
            <a:endParaRPr lang="en-US" dirty="0"/>
          </a:p>
        </p:txBody>
      </p:sp>
      <p:sp>
        <p:nvSpPr>
          <p:cNvPr id="8" name="Picture Placeholder 7"/>
          <p:cNvSpPr>
            <a:spLocks noGrp="1"/>
          </p:cNvSpPr>
          <p:nvPr>
            <p:ph type="pic" idx="1"/>
          </p:nvPr>
        </p:nvSpPr>
        <p:spPr/>
      </p:sp>
      <p:pic>
        <p:nvPicPr>
          <p:cNvPr id="34818" name="Picture 2"/>
          <p:cNvPicPr>
            <a:picLocks noChangeAspect="1" noChangeArrowheads="1"/>
          </p:cNvPicPr>
          <p:nvPr/>
        </p:nvPicPr>
        <p:blipFill>
          <a:blip r:embed="rId2"/>
          <a:srcRect/>
          <a:stretch>
            <a:fillRect/>
          </a:stretch>
        </p:blipFill>
        <p:spPr bwMode="auto">
          <a:xfrm>
            <a:off x="2438400" y="228600"/>
            <a:ext cx="4500563" cy="4500563"/>
          </a:xfrm>
          <a:prstGeom prst="rect">
            <a:avLst/>
          </a:prstGeom>
          <a:noFill/>
          <a:ln w="9525">
            <a:solidFill>
              <a:schemeClr val="tx1"/>
            </a:solidFill>
            <a:miter lim="800000"/>
            <a:headEnd/>
            <a:tailEnd/>
          </a:ln>
          <a:effectLst/>
        </p:spPr>
      </p:pic>
      <p:sp>
        <p:nvSpPr>
          <p:cNvPr id="10" name="Slide Number Placeholder 9"/>
          <p:cNvSpPr>
            <a:spLocks noGrp="1"/>
          </p:cNvSpPr>
          <p:nvPr>
            <p:ph type="sldNum" sz="quarter" idx="12"/>
          </p:nvPr>
        </p:nvSpPr>
        <p:spPr/>
        <p:txBody>
          <a:bodyPr/>
          <a:lstStyle/>
          <a:p>
            <a:fld id="{60780B01-2B6B-4032-8203-862D56279976}" type="slidenum">
              <a:rPr lang="en-US" smtClean="0"/>
              <a:pPr/>
              <a:t>86</a:t>
            </a:fld>
            <a:endParaRPr lang="en-US"/>
          </a:p>
        </p:txBody>
      </p:sp>
      <p:sp>
        <p:nvSpPr>
          <p:cNvPr id="11" name="Footer Placeholder 10"/>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8800" y="2362200"/>
            <a:ext cx="6858000" cy="1143000"/>
          </a:xfrm>
        </p:spPr>
        <p:txBody>
          <a:bodyPr>
            <a:normAutofit fontScale="90000"/>
          </a:bodyPr>
          <a:lstStyle/>
          <a:p>
            <a:r>
              <a:rPr lang="en-US" dirty="0" smtClean="0"/>
              <a:t>THE WORLD VIRTUAL,</a:t>
            </a:r>
            <a:br>
              <a:rPr lang="en-US" dirty="0" smtClean="0"/>
            </a:br>
            <a:r>
              <a:rPr lang="en-US" sz="3100" dirty="0" smtClean="0"/>
              <a:t>or</a:t>
            </a:r>
            <a:r>
              <a:rPr lang="en-US" dirty="0" smtClean="0"/>
              <a:t/>
            </a:r>
            <a:br>
              <a:rPr lang="en-US" dirty="0" smtClean="0"/>
            </a:br>
            <a:r>
              <a:rPr lang="en-US" dirty="0" smtClean="0"/>
              <a:t>how we got our robot overlords. </a:t>
            </a:r>
            <a:endParaRPr lang="en-US" dirty="0"/>
          </a:p>
        </p:txBody>
      </p:sp>
      <p:sp>
        <p:nvSpPr>
          <p:cNvPr id="3" name="Content Placeholder 2"/>
          <p:cNvSpPr>
            <a:spLocks noGrp="1"/>
          </p:cNvSpPr>
          <p:nvPr>
            <p:ph idx="1"/>
          </p:nvPr>
        </p:nvSpPr>
        <p:spPr>
          <a:xfrm>
            <a:off x="1905000" y="4800600"/>
            <a:ext cx="6781800" cy="1676400"/>
          </a:xfrm>
        </p:spPr>
        <p:txBody>
          <a:bodyPr>
            <a:normAutofit/>
          </a:bodyPr>
          <a:lstStyle/>
          <a:p>
            <a:pPr algn="ctr">
              <a:buNone/>
            </a:pPr>
            <a:r>
              <a:rPr lang="en-US" dirty="0" smtClean="0"/>
              <a:t>I mean, protectors.</a:t>
            </a:r>
          </a:p>
        </p:txBody>
      </p:sp>
      <p:sp>
        <p:nvSpPr>
          <p:cNvPr id="5" name="Slide Number Placeholder 4"/>
          <p:cNvSpPr>
            <a:spLocks noGrp="1"/>
          </p:cNvSpPr>
          <p:nvPr>
            <p:ph type="sldNum" sz="quarter" idx="12"/>
          </p:nvPr>
        </p:nvSpPr>
        <p:spPr/>
        <p:txBody>
          <a:bodyPr/>
          <a:lstStyle/>
          <a:p>
            <a:fld id="{4E39009E-7EFC-46A6-A7FE-D37BFB22CA35}" type="slidenum">
              <a:rPr lang="en-US" smtClean="0"/>
              <a:pPr/>
              <a:t>87</a:t>
            </a:fld>
            <a:endParaRPr lang="en-US"/>
          </a:p>
        </p:txBody>
      </p:sp>
      <p:sp>
        <p:nvSpPr>
          <p:cNvPr id="6" name="Footer Placeholder 5"/>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First, reputation</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An oversimplified </a:t>
            </a:r>
            <a:r>
              <a:rPr lang="en-US" b="1" dirty="0" smtClean="0"/>
              <a:t>globalized single reputation value aggregator</a:t>
            </a:r>
            <a:r>
              <a:rPr lang="en-US" dirty="0" smtClean="0"/>
              <a:t>,</a:t>
            </a:r>
            <a:r>
              <a:rPr lang="en-US" b="1" baseline="0" dirty="0" smtClean="0"/>
              <a:t> </a:t>
            </a:r>
            <a:r>
              <a:rPr lang="en-US" baseline="0" dirty="0" smtClean="0"/>
              <a:t>like</a:t>
            </a:r>
            <a:r>
              <a:rPr lang="en-US" b="1" baseline="0" dirty="0" smtClean="0"/>
              <a:t> </a:t>
            </a:r>
            <a:r>
              <a:rPr lang="en-US" dirty="0" smtClean="0"/>
              <a:t>Rotten Tomatoes.</a:t>
            </a:r>
          </a:p>
          <a:p>
            <a:pPr lvl="0"/>
            <a:r>
              <a:rPr lang="en-US" dirty="0" smtClean="0"/>
              <a:t>Followed by a rep farming or maintenance exploit firm designed to </a:t>
            </a:r>
            <a:r>
              <a:rPr lang="en-US" b="1" dirty="0" smtClean="0"/>
              <a:t>falsify reputations.</a:t>
            </a:r>
          </a:p>
          <a:p>
            <a:pPr lvl="0"/>
            <a:r>
              <a:rPr lang="en-US" dirty="0" smtClean="0"/>
              <a:t>Followed by another that was a trust verification or </a:t>
            </a:r>
            <a:r>
              <a:rPr lang="en-US" b="1" dirty="0" smtClean="0"/>
              <a:t>exploit detection </a:t>
            </a:r>
            <a:r>
              <a:rPr lang="en-US" dirty="0" smtClean="0"/>
              <a:t>firm.</a:t>
            </a:r>
          </a:p>
        </p:txBody>
      </p:sp>
      <p:sp>
        <p:nvSpPr>
          <p:cNvPr id="5" name="Slide Number Placeholder 4"/>
          <p:cNvSpPr>
            <a:spLocks noGrp="1"/>
          </p:cNvSpPr>
          <p:nvPr>
            <p:ph type="sldNum" sz="quarter" idx="12"/>
          </p:nvPr>
        </p:nvSpPr>
        <p:spPr/>
        <p:txBody>
          <a:bodyPr/>
          <a:lstStyle/>
          <a:p>
            <a:fld id="{4E39009E-7EFC-46A6-A7FE-D37BFB22CA35}" type="slidenum">
              <a:rPr lang="en-US" smtClean="0"/>
              <a:pPr/>
              <a:t>88</a:t>
            </a:fld>
            <a:endParaRPr lang="en-US"/>
          </a:p>
        </p:txBody>
      </p:sp>
      <p:sp>
        <p:nvSpPr>
          <p:cNvPr id="6" name="Footer Placeholder 5"/>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Our new selves</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A classless system whereby world virtual </a:t>
            </a:r>
            <a:r>
              <a:rPr lang="en-US" dirty="0" err="1" smtClean="0"/>
              <a:t>userplayers</a:t>
            </a:r>
            <a:r>
              <a:rPr lang="en-US" dirty="0" smtClean="0"/>
              <a:t> could </a:t>
            </a:r>
            <a:r>
              <a:rPr lang="en-US" b="1" dirty="0" smtClean="0"/>
              <a:t>acquire levels in a range of skills</a:t>
            </a:r>
            <a:r>
              <a:rPr lang="en-US" dirty="0" smtClean="0"/>
              <a:t>.</a:t>
            </a:r>
          </a:p>
          <a:p>
            <a:pPr lvl="0"/>
            <a:r>
              <a:rPr lang="en-US" dirty="0" smtClean="0"/>
              <a:t>Levels in your top few classes were the single most prominently visible thing on your profiles on </a:t>
            </a:r>
            <a:r>
              <a:rPr lang="en-US" dirty="0" err="1" smtClean="0"/>
              <a:t>Facebook</a:t>
            </a:r>
            <a:r>
              <a:rPr lang="en-US" dirty="0" smtClean="0"/>
              <a:t>.</a:t>
            </a:r>
          </a:p>
          <a:p>
            <a:pPr lvl="0"/>
            <a:r>
              <a:rPr lang="en-US" dirty="0" smtClean="0"/>
              <a:t>A combination of these revolutionized the </a:t>
            </a:r>
            <a:r>
              <a:rPr lang="en-US" b="1" dirty="0" smtClean="0"/>
              <a:t>hiring</a:t>
            </a:r>
            <a:r>
              <a:rPr lang="en-US" dirty="0" smtClean="0"/>
              <a:t> industry </a:t>
            </a:r>
            <a:r>
              <a:rPr lang="en-US" i="1" dirty="0" smtClean="0"/>
              <a:t>and </a:t>
            </a:r>
            <a:r>
              <a:rPr lang="en-US" dirty="0" smtClean="0"/>
              <a:t>the </a:t>
            </a:r>
            <a:r>
              <a:rPr lang="en-US" b="1" dirty="0" smtClean="0"/>
              <a:t>dating</a:t>
            </a:r>
            <a:r>
              <a:rPr lang="en-US" dirty="0" smtClean="0"/>
              <a:t> industry.</a:t>
            </a:r>
          </a:p>
        </p:txBody>
      </p:sp>
      <p:sp>
        <p:nvSpPr>
          <p:cNvPr id="5" name="Slide Number Placeholder 4"/>
          <p:cNvSpPr>
            <a:spLocks noGrp="1"/>
          </p:cNvSpPr>
          <p:nvPr>
            <p:ph type="sldNum" sz="quarter" idx="12"/>
          </p:nvPr>
        </p:nvSpPr>
        <p:spPr/>
        <p:txBody>
          <a:bodyPr/>
          <a:lstStyle/>
          <a:p>
            <a:fld id="{4E39009E-7EFC-46A6-A7FE-D37BFB22CA35}" type="slidenum">
              <a:rPr lang="en-US" smtClean="0"/>
              <a:pPr/>
              <a:t>89</a:t>
            </a:fld>
            <a:endParaRPr lang="en-US"/>
          </a:p>
        </p:txBody>
      </p:sp>
      <p:sp>
        <p:nvSpPr>
          <p:cNvPr id="6" name="Footer Placeholder 5"/>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b="0" dirty="0"/>
          </a:p>
        </p:txBody>
      </p:sp>
      <p:sp>
        <p:nvSpPr>
          <p:cNvPr id="8" name="Text Placeholder 7"/>
          <p:cNvSpPr>
            <a:spLocks noGrp="1"/>
          </p:cNvSpPr>
          <p:nvPr>
            <p:ph type="body" sz="half" idx="2"/>
          </p:nvPr>
        </p:nvSpPr>
        <p:spPr/>
        <p:txBody>
          <a:bodyPr/>
          <a:lstStyle/>
          <a:p>
            <a:endParaRPr lang="en-US"/>
          </a:p>
        </p:txBody>
      </p:sp>
      <p:sp>
        <p:nvSpPr>
          <p:cNvPr id="3" name="Content Placeholder 2"/>
          <p:cNvSpPr>
            <a:spLocks noGrp="1"/>
          </p:cNvSpPr>
          <p:nvPr>
            <p:ph idx="1"/>
          </p:nvPr>
        </p:nvSpPr>
        <p:spPr>
          <a:xfrm>
            <a:off x="1066800" y="2667000"/>
            <a:ext cx="7162800" cy="2514600"/>
          </a:xfrm>
        </p:spPr>
        <p:txBody>
          <a:bodyPr/>
          <a:lstStyle/>
          <a:p>
            <a:pPr algn="ctr"/>
            <a:r>
              <a:rPr lang="en-US" sz="7200" b="0" dirty="0" smtClean="0">
                <a:latin typeface="Old English Text MT" pitchFamily="66" charset="0"/>
              </a:rPr>
              <a:t>T</a:t>
            </a:r>
            <a:r>
              <a:rPr lang="en-US" b="0" dirty="0" smtClean="0"/>
              <a:t>he circle began to </a:t>
            </a:r>
            <a:r>
              <a:rPr lang="en-US" b="0" dirty="0" smtClean="0">
                <a:solidFill>
                  <a:srgbClr val="C00000"/>
                </a:solidFill>
                <a:latin typeface="Old English Text MT" pitchFamily="66" charset="0"/>
              </a:rPr>
              <a:t>leak</a:t>
            </a:r>
            <a:r>
              <a:rPr lang="en-US" b="0" dirty="0" smtClean="0"/>
              <a:t>.</a:t>
            </a:r>
          </a:p>
        </p:txBody>
      </p:sp>
      <p:sp>
        <p:nvSpPr>
          <p:cNvPr id="9" name="Slide Number Placeholder 8"/>
          <p:cNvSpPr>
            <a:spLocks noGrp="1"/>
          </p:cNvSpPr>
          <p:nvPr>
            <p:ph type="sldNum" sz="quarter" idx="12"/>
          </p:nvPr>
        </p:nvSpPr>
        <p:spPr/>
        <p:txBody>
          <a:bodyPr/>
          <a:lstStyle/>
          <a:p>
            <a:fld id="{60780B01-2B6B-4032-8203-862D56279976}" type="slidenum">
              <a:rPr lang="en-US" smtClean="0"/>
              <a:pPr/>
              <a:t>9</a:t>
            </a:fld>
            <a:endParaRPr lang="en-US"/>
          </a:p>
        </p:txBody>
      </p:sp>
      <p:sp>
        <p:nvSpPr>
          <p:cNvPr id="10" name="Footer Placeholder 9"/>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LFG ASL STRDEXCON?</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smtClean="0"/>
              <a:t>This led to a </a:t>
            </a:r>
            <a:r>
              <a:rPr lang="en-US" b="1" dirty="0" err="1" smtClean="0"/>
              <a:t>meatspace</a:t>
            </a:r>
            <a:r>
              <a:rPr lang="en-US" b="1" dirty="0" smtClean="0"/>
              <a:t> LFG system</a:t>
            </a:r>
            <a:r>
              <a:rPr lang="en-US" dirty="0" smtClean="0"/>
              <a:t>. </a:t>
            </a:r>
          </a:p>
          <a:p>
            <a:pPr lvl="1"/>
            <a:r>
              <a:rPr lang="en-US" dirty="0" smtClean="0"/>
              <a:t>Adding in a few extra things like detailed analysis of physical and mental stats gathered via quantified self logging; </a:t>
            </a:r>
            <a:r>
              <a:rPr lang="en-US" dirty="0" err="1" smtClean="0"/>
              <a:t>geolocation</a:t>
            </a:r>
            <a:r>
              <a:rPr lang="en-US" dirty="0" smtClean="0"/>
              <a:t>; social network analysis to determine degrees of proximity; and cluster analysis of consumption patterns, typical communications and status update semantic content, etc, allowed the algorithms to quickly build up </a:t>
            </a:r>
            <a:r>
              <a:rPr lang="en-US" dirty="0" err="1" smtClean="0"/>
              <a:t>userplayer</a:t>
            </a:r>
            <a:r>
              <a:rPr lang="en-US" dirty="0" smtClean="0"/>
              <a:t> compatibility data, with a genetic algorithm no less, which would allow these LFG groups to largely automate the process of building kickass teams or highly compatible marriages.</a:t>
            </a:r>
          </a:p>
        </p:txBody>
      </p:sp>
      <p:sp>
        <p:nvSpPr>
          <p:cNvPr id="5" name="Slide Number Placeholder 4"/>
          <p:cNvSpPr>
            <a:spLocks noGrp="1"/>
          </p:cNvSpPr>
          <p:nvPr>
            <p:ph type="sldNum" sz="quarter" idx="12"/>
          </p:nvPr>
        </p:nvSpPr>
        <p:spPr/>
        <p:txBody>
          <a:bodyPr/>
          <a:lstStyle/>
          <a:p>
            <a:fld id="{4E39009E-7EFC-46A6-A7FE-D37BFB22CA35}" type="slidenum">
              <a:rPr lang="en-US" smtClean="0"/>
              <a:pPr/>
              <a:t>90</a:t>
            </a:fld>
            <a:endParaRPr lang="en-US"/>
          </a:p>
        </p:txBody>
      </p:sp>
      <p:sp>
        <p:nvSpPr>
          <p:cNvPr id="6" name="Footer Placeholder 5"/>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Powerlevel</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Needless to say, these led to </a:t>
            </a:r>
            <a:r>
              <a:rPr lang="en-US" b="1" dirty="0" err="1" smtClean="0"/>
              <a:t>meatspace</a:t>
            </a:r>
            <a:r>
              <a:rPr lang="en-US" b="1" dirty="0" smtClean="0"/>
              <a:t> </a:t>
            </a:r>
            <a:r>
              <a:rPr lang="en-US" b="1" dirty="0" err="1" smtClean="0"/>
              <a:t>powerlevelling</a:t>
            </a:r>
            <a:r>
              <a:rPr lang="en-US" b="1" dirty="0" smtClean="0"/>
              <a:t> services</a:t>
            </a:r>
            <a:r>
              <a:rPr lang="en-US" dirty="0" smtClean="0"/>
              <a:t>, ways of trading money for higher level rankings in skills. </a:t>
            </a:r>
          </a:p>
          <a:p>
            <a:pPr lvl="0"/>
            <a:r>
              <a:rPr lang="en-US" dirty="0" smtClean="0"/>
              <a:t>They were of dubious long-term value as they distorted the metrics around the LFG systems and undermined the core of the </a:t>
            </a:r>
            <a:r>
              <a:rPr lang="en-US" dirty="0" err="1" smtClean="0"/>
              <a:t>levelling</a:t>
            </a:r>
            <a:r>
              <a:rPr lang="en-US" dirty="0" smtClean="0"/>
              <a:t> system.</a:t>
            </a:r>
          </a:p>
        </p:txBody>
      </p:sp>
      <p:sp>
        <p:nvSpPr>
          <p:cNvPr id="5" name="Slide Number Placeholder 4"/>
          <p:cNvSpPr>
            <a:spLocks noGrp="1"/>
          </p:cNvSpPr>
          <p:nvPr>
            <p:ph type="sldNum" sz="quarter" idx="12"/>
          </p:nvPr>
        </p:nvSpPr>
        <p:spPr/>
        <p:txBody>
          <a:bodyPr/>
          <a:lstStyle/>
          <a:p>
            <a:fld id="{4E39009E-7EFC-46A6-A7FE-D37BFB22CA35}" type="slidenum">
              <a:rPr lang="en-US" smtClean="0"/>
              <a:pPr/>
              <a:t>91</a:t>
            </a:fld>
            <a:endParaRPr lang="en-US"/>
          </a:p>
        </p:txBody>
      </p:sp>
      <p:sp>
        <p:nvSpPr>
          <p:cNvPr id="6" name="Footer Placeholder 5"/>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Social upheaval!</a:t>
            </a:r>
            <a:endParaRPr lang="en-US" dirty="0"/>
          </a:p>
        </p:txBody>
      </p:sp>
      <p:sp>
        <p:nvSpPr>
          <p:cNvPr id="3" name="Content Placeholder 2"/>
          <p:cNvSpPr>
            <a:spLocks noGrp="1"/>
          </p:cNvSpPr>
          <p:nvPr>
            <p:ph idx="1"/>
          </p:nvPr>
        </p:nvSpPr>
        <p:spPr/>
        <p:txBody>
          <a:bodyPr>
            <a:normAutofit fontScale="92500"/>
          </a:bodyPr>
          <a:lstStyle/>
          <a:p>
            <a:pPr lvl="0"/>
            <a:r>
              <a:rPr lang="en-US" dirty="0" smtClean="0"/>
              <a:t>Organizations sprang up to </a:t>
            </a:r>
            <a:r>
              <a:rPr lang="en-US" b="1" dirty="0" smtClean="0"/>
              <a:t>wean people off of their addiction </a:t>
            </a:r>
            <a:r>
              <a:rPr lang="en-US" dirty="0" smtClean="0"/>
              <a:t>to gaining more and more levels, or to </a:t>
            </a:r>
            <a:r>
              <a:rPr lang="en-US" b="1" dirty="0" smtClean="0"/>
              <a:t>force them to take vacations </a:t>
            </a:r>
            <a:r>
              <a:rPr lang="en-US" dirty="0" smtClean="0"/>
              <a:t>or learn to play the social game “the right way.” </a:t>
            </a:r>
          </a:p>
          <a:p>
            <a:pPr lvl="0"/>
            <a:r>
              <a:rPr lang="en-US" dirty="0" smtClean="0"/>
              <a:t>After all, </a:t>
            </a:r>
            <a:r>
              <a:rPr lang="en-US" b="1" dirty="0" smtClean="0"/>
              <a:t>society needs good retention</a:t>
            </a:r>
            <a:r>
              <a:rPr lang="en-US" dirty="0" smtClean="0"/>
              <a:t>, and reaching max level too quickly means you are more likely to opt out.</a:t>
            </a:r>
          </a:p>
        </p:txBody>
      </p:sp>
      <p:sp>
        <p:nvSpPr>
          <p:cNvPr id="5" name="Slide Number Placeholder 4"/>
          <p:cNvSpPr>
            <a:spLocks noGrp="1"/>
          </p:cNvSpPr>
          <p:nvPr>
            <p:ph type="sldNum" sz="quarter" idx="12"/>
          </p:nvPr>
        </p:nvSpPr>
        <p:spPr/>
        <p:txBody>
          <a:bodyPr/>
          <a:lstStyle/>
          <a:p>
            <a:fld id="{4E39009E-7EFC-46A6-A7FE-D37BFB22CA35}" type="slidenum">
              <a:rPr lang="en-US" smtClean="0"/>
              <a:pPr/>
              <a:t>92</a:t>
            </a:fld>
            <a:endParaRPr lang="en-US"/>
          </a:p>
        </p:txBody>
      </p:sp>
      <p:sp>
        <p:nvSpPr>
          <p:cNvPr id="6" name="Footer Placeholder 5"/>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Society falling…</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We heard of</a:t>
            </a:r>
            <a:r>
              <a:rPr lang="en-US" b="1" dirty="0" smtClean="0"/>
              <a:t> teams and marriages being broken up because one person </a:t>
            </a:r>
            <a:r>
              <a:rPr lang="en-US" b="1" dirty="0" err="1" smtClean="0"/>
              <a:t>outlevelled</a:t>
            </a:r>
            <a:r>
              <a:rPr lang="en-US" b="1" dirty="0" smtClean="0"/>
              <a:t> the others.</a:t>
            </a:r>
            <a:r>
              <a:rPr lang="en-US" dirty="0" smtClean="0"/>
              <a:t> </a:t>
            </a:r>
          </a:p>
          <a:p>
            <a:pPr lvl="0"/>
            <a:r>
              <a:rPr lang="en-US" dirty="0" smtClean="0"/>
              <a:t>There was a booming business in </a:t>
            </a:r>
            <a:r>
              <a:rPr lang="en-US" b="1" dirty="0" smtClean="0"/>
              <a:t>walkthroughs for industries</a:t>
            </a:r>
            <a:r>
              <a:rPr lang="en-US" dirty="0" smtClean="0"/>
              <a:t>, though some businesses decried these as cheating.</a:t>
            </a:r>
          </a:p>
          <a:p>
            <a:pPr lvl="0"/>
            <a:r>
              <a:rPr lang="en-US" dirty="0" smtClean="0"/>
              <a:t>Smart ones instead supplied cheat codes for </a:t>
            </a:r>
            <a:r>
              <a:rPr lang="en-US" b="1" dirty="0" smtClean="0"/>
              <a:t>career advancement</a:t>
            </a:r>
            <a:r>
              <a:rPr lang="en-US" dirty="0" smtClean="0"/>
              <a:t>.</a:t>
            </a:r>
          </a:p>
        </p:txBody>
      </p:sp>
      <p:sp>
        <p:nvSpPr>
          <p:cNvPr id="5" name="Slide Number Placeholder 4"/>
          <p:cNvSpPr>
            <a:spLocks noGrp="1"/>
          </p:cNvSpPr>
          <p:nvPr>
            <p:ph type="sldNum" sz="quarter" idx="12"/>
          </p:nvPr>
        </p:nvSpPr>
        <p:spPr/>
        <p:txBody>
          <a:bodyPr/>
          <a:lstStyle/>
          <a:p>
            <a:fld id="{4E39009E-7EFC-46A6-A7FE-D37BFB22CA35}" type="slidenum">
              <a:rPr lang="en-US" smtClean="0"/>
              <a:pPr/>
              <a:t>93</a:t>
            </a:fld>
            <a:endParaRPr lang="en-US"/>
          </a:p>
        </p:txBody>
      </p:sp>
      <p:sp>
        <p:nvSpPr>
          <p:cNvPr id="6" name="Footer Placeholder 5"/>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workplace</a:t>
            </a:r>
            <a:endParaRPr lang="en-US" dirty="0"/>
          </a:p>
        </p:txBody>
      </p:sp>
      <p:sp>
        <p:nvSpPr>
          <p:cNvPr id="3" name="Content Placeholder 2"/>
          <p:cNvSpPr>
            <a:spLocks noGrp="1"/>
          </p:cNvSpPr>
          <p:nvPr>
            <p:ph idx="1"/>
          </p:nvPr>
        </p:nvSpPr>
        <p:spPr/>
        <p:txBody>
          <a:bodyPr>
            <a:normAutofit/>
          </a:bodyPr>
          <a:lstStyle/>
          <a:p>
            <a:pPr lvl="0"/>
            <a:r>
              <a:rPr lang="en-US" dirty="0" smtClean="0"/>
              <a:t>Jobs stratified, as in</a:t>
            </a:r>
            <a:r>
              <a:rPr lang="en-US" b="1" dirty="0" smtClean="0"/>
              <a:t> “I work in a level 10-20 company”</a:t>
            </a:r>
            <a:r>
              <a:rPr lang="en-US" dirty="0" smtClean="0"/>
              <a:t> (that says it fills a particular economic niche). </a:t>
            </a:r>
          </a:p>
          <a:p>
            <a:pPr lvl="0"/>
            <a:r>
              <a:rPr lang="en-US" dirty="0" smtClean="0"/>
              <a:t>Many of these exist just to do repetitive activities that really don’t add huge economic value to anyone, but do result in the </a:t>
            </a:r>
            <a:r>
              <a:rPr lang="en-US" b="1" dirty="0" smtClean="0"/>
              <a:t>employees grinding up their skills</a:t>
            </a:r>
            <a:r>
              <a:rPr lang="en-US" dirty="0" smtClean="0"/>
              <a:t>.</a:t>
            </a:r>
          </a:p>
        </p:txBody>
      </p:sp>
      <p:sp>
        <p:nvSpPr>
          <p:cNvPr id="5" name="Slide Number Placeholder 4"/>
          <p:cNvSpPr>
            <a:spLocks noGrp="1"/>
          </p:cNvSpPr>
          <p:nvPr>
            <p:ph type="sldNum" sz="quarter" idx="12"/>
          </p:nvPr>
        </p:nvSpPr>
        <p:spPr/>
        <p:txBody>
          <a:bodyPr/>
          <a:lstStyle/>
          <a:p>
            <a:fld id="{4E39009E-7EFC-46A6-A7FE-D37BFB22CA35}" type="slidenum">
              <a:rPr lang="en-US" smtClean="0"/>
              <a:pPr/>
              <a:t>94</a:t>
            </a:fld>
            <a:endParaRPr lang="en-US"/>
          </a:p>
        </p:txBody>
      </p:sp>
      <p:sp>
        <p:nvSpPr>
          <p:cNvPr id="6" name="Footer Placeholder 5"/>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Economic collapse</a:t>
            </a:r>
            <a:endParaRPr lang="en-US" dirty="0"/>
          </a:p>
        </p:txBody>
      </p:sp>
      <p:sp>
        <p:nvSpPr>
          <p:cNvPr id="3" name="Content Placeholder 2"/>
          <p:cNvSpPr>
            <a:spLocks noGrp="1"/>
          </p:cNvSpPr>
          <p:nvPr>
            <p:ph idx="1"/>
          </p:nvPr>
        </p:nvSpPr>
        <p:spPr/>
        <p:txBody>
          <a:bodyPr>
            <a:normAutofit fontScale="77500" lnSpcReduction="20000"/>
          </a:bodyPr>
          <a:lstStyle/>
          <a:p>
            <a:pPr lvl="0"/>
            <a:r>
              <a:rPr lang="en-US" dirty="0" smtClean="0"/>
              <a:t>But the whole economy changed anyway, because ever since </a:t>
            </a:r>
            <a:r>
              <a:rPr lang="en-US" b="1" dirty="0" smtClean="0"/>
              <a:t>that first dupe bug of world virtual credits</a:t>
            </a:r>
            <a:r>
              <a:rPr lang="en-US" dirty="0" smtClean="0"/>
              <a:t>, the whole thing has been a little weird.</a:t>
            </a:r>
          </a:p>
          <a:p>
            <a:pPr lvl="0"/>
            <a:r>
              <a:rPr lang="en-US" dirty="0" smtClean="0"/>
              <a:t> Sure, all the world’s currencies fell away in favor of a privately managed currency with perfect tracking where every single credit is tracked through the world economy perfectly, but </a:t>
            </a:r>
            <a:r>
              <a:rPr lang="en-US" b="1" dirty="0" smtClean="0"/>
              <a:t>nobody foresaw the stacking bug</a:t>
            </a:r>
            <a:r>
              <a:rPr lang="en-US" dirty="0" smtClean="0"/>
              <a:t>.</a:t>
            </a:r>
          </a:p>
          <a:p>
            <a:pPr lvl="0"/>
            <a:r>
              <a:rPr lang="en-US" dirty="0" smtClean="0"/>
              <a:t> Plus the fact that the holding company gave away state currency as an incentive to join the system means that now there’s a rash of false </a:t>
            </a:r>
            <a:r>
              <a:rPr lang="en-US" dirty="0" err="1" smtClean="0"/>
              <a:t>userplayer</a:t>
            </a:r>
            <a:r>
              <a:rPr lang="en-US" dirty="0" smtClean="0"/>
              <a:t> profile creation in order to </a:t>
            </a:r>
            <a:r>
              <a:rPr lang="en-US" b="1" dirty="0" smtClean="0"/>
              <a:t>farm the newbie bonus.</a:t>
            </a:r>
          </a:p>
        </p:txBody>
      </p:sp>
      <p:sp>
        <p:nvSpPr>
          <p:cNvPr id="5" name="Slide Number Placeholder 4"/>
          <p:cNvSpPr>
            <a:spLocks noGrp="1"/>
          </p:cNvSpPr>
          <p:nvPr>
            <p:ph type="sldNum" sz="quarter" idx="12"/>
          </p:nvPr>
        </p:nvSpPr>
        <p:spPr/>
        <p:txBody>
          <a:bodyPr/>
          <a:lstStyle/>
          <a:p>
            <a:fld id="{4E39009E-7EFC-46A6-A7FE-D37BFB22CA35}" type="slidenum">
              <a:rPr lang="en-US" smtClean="0"/>
              <a:pPr/>
              <a:t>95</a:t>
            </a:fld>
            <a:endParaRPr lang="en-US"/>
          </a:p>
        </p:txBody>
      </p:sp>
      <p:sp>
        <p:nvSpPr>
          <p:cNvPr id="6" name="Footer Placeholder 5"/>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 am multitudes</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smtClean="0"/>
              <a:t>Not that the need for alts is ignored. Subcultures emerge wherein </a:t>
            </a:r>
            <a:r>
              <a:rPr lang="en-US" b="1" dirty="0" smtClean="0"/>
              <a:t>you can create a completely separate identity profile with its own alternate levels and identity</a:t>
            </a:r>
            <a:r>
              <a:rPr lang="en-US" dirty="0" smtClean="0"/>
              <a:t>; these start out as competitors to the principal identity system, but quickly turn into leeches instead, leveraging false profiles on the main identity system.</a:t>
            </a:r>
          </a:p>
          <a:p>
            <a:pPr lvl="0"/>
            <a:r>
              <a:rPr lang="en-US" dirty="0" smtClean="0"/>
              <a:t> These are sometimes used just for entering specific subcultures (the closeted identity versus the public school board member identity) but eventually also get used for </a:t>
            </a:r>
            <a:r>
              <a:rPr lang="en-US" b="1" dirty="0" err="1" smtClean="0"/>
              <a:t>muling</a:t>
            </a:r>
            <a:r>
              <a:rPr lang="en-US" b="1" dirty="0" smtClean="0"/>
              <a:t>, and thereby tax evasion</a:t>
            </a:r>
            <a:r>
              <a:rPr lang="en-US" dirty="0" smtClean="0"/>
              <a:t>.</a:t>
            </a:r>
          </a:p>
        </p:txBody>
      </p:sp>
      <p:sp>
        <p:nvSpPr>
          <p:cNvPr id="5" name="Slide Number Placeholder 4"/>
          <p:cNvSpPr>
            <a:spLocks noGrp="1"/>
          </p:cNvSpPr>
          <p:nvPr>
            <p:ph type="sldNum" sz="quarter" idx="12"/>
          </p:nvPr>
        </p:nvSpPr>
        <p:spPr/>
        <p:txBody>
          <a:bodyPr/>
          <a:lstStyle/>
          <a:p>
            <a:fld id="{4E39009E-7EFC-46A6-A7FE-D37BFB22CA35}" type="slidenum">
              <a:rPr lang="en-US" smtClean="0"/>
              <a:pPr/>
              <a:t>96</a:t>
            </a:fld>
            <a:endParaRPr lang="en-US"/>
          </a:p>
        </p:txBody>
      </p:sp>
      <p:sp>
        <p:nvSpPr>
          <p:cNvPr id="6" name="Footer Placeholder 5"/>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Cheaters!</a:t>
            </a:r>
            <a:endParaRPr lang="en-US" dirty="0"/>
          </a:p>
        </p:txBody>
      </p:sp>
      <p:sp>
        <p:nvSpPr>
          <p:cNvPr id="3" name="Content Placeholder 2"/>
          <p:cNvSpPr>
            <a:spLocks noGrp="1"/>
          </p:cNvSpPr>
          <p:nvPr>
            <p:ph idx="1"/>
          </p:nvPr>
        </p:nvSpPr>
        <p:spPr/>
        <p:txBody>
          <a:bodyPr>
            <a:normAutofit/>
          </a:bodyPr>
          <a:lstStyle/>
          <a:p>
            <a:pPr lvl="0"/>
            <a:r>
              <a:rPr lang="en-US" dirty="0" smtClean="0"/>
              <a:t>Which results in a whole new class of </a:t>
            </a:r>
            <a:r>
              <a:rPr lang="en-US" dirty="0" err="1" smtClean="0"/>
              <a:t>admins</a:t>
            </a:r>
            <a:r>
              <a:rPr lang="en-US" dirty="0" smtClean="0"/>
              <a:t> whose job it is to find instances of simultaneous play of alts, because </a:t>
            </a:r>
            <a:r>
              <a:rPr lang="en-US" b="1" dirty="0" err="1" smtClean="0"/>
              <a:t>multiplaying</a:t>
            </a:r>
            <a:r>
              <a:rPr lang="en-US" b="1" dirty="0" smtClean="0"/>
              <a:t> the </a:t>
            </a:r>
            <a:r>
              <a:rPr lang="en-US" b="1" dirty="0" err="1" smtClean="0"/>
              <a:t>meatspace</a:t>
            </a:r>
            <a:r>
              <a:rPr lang="en-US" b="1" dirty="0" smtClean="0"/>
              <a:t> world is a huge source of bugs</a:t>
            </a:r>
            <a:r>
              <a:rPr lang="en-US" dirty="0" smtClean="0"/>
              <a:t>.</a:t>
            </a:r>
          </a:p>
        </p:txBody>
      </p:sp>
      <p:sp>
        <p:nvSpPr>
          <p:cNvPr id="5" name="Slide Number Placeholder 4"/>
          <p:cNvSpPr>
            <a:spLocks noGrp="1"/>
          </p:cNvSpPr>
          <p:nvPr>
            <p:ph type="sldNum" sz="quarter" idx="12"/>
          </p:nvPr>
        </p:nvSpPr>
        <p:spPr/>
        <p:txBody>
          <a:bodyPr/>
          <a:lstStyle/>
          <a:p>
            <a:fld id="{4E39009E-7EFC-46A6-A7FE-D37BFB22CA35}" type="slidenum">
              <a:rPr lang="en-US" smtClean="0"/>
              <a:pPr/>
              <a:t>97</a:t>
            </a:fld>
            <a:endParaRPr lang="en-US"/>
          </a:p>
        </p:txBody>
      </p:sp>
      <p:sp>
        <p:nvSpPr>
          <p:cNvPr id="6" name="Footer Placeholder 5"/>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It’s all good…</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 The whole system relies on a unique namespace for individual ID’s.</a:t>
            </a:r>
          </a:p>
          <a:p>
            <a:pPr lvl="0"/>
            <a:r>
              <a:rPr lang="en-US" dirty="0" smtClean="0"/>
              <a:t>There was a moment of panic when the </a:t>
            </a:r>
            <a:r>
              <a:rPr lang="en-US" dirty="0" err="1" smtClean="0"/>
              <a:t>admins</a:t>
            </a:r>
            <a:r>
              <a:rPr lang="en-US" dirty="0" smtClean="0"/>
              <a:t> first realized that they were </a:t>
            </a:r>
            <a:r>
              <a:rPr lang="en-US" b="1" dirty="0" smtClean="0"/>
              <a:t>running out of bits</a:t>
            </a:r>
            <a:r>
              <a:rPr lang="en-US" dirty="0" smtClean="0"/>
              <a:t>, then another one when they implement ID reuse and get </a:t>
            </a:r>
            <a:r>
              <a:rPr lang="en-US" b="1" dirty="0" smtClean="0"/>
              <a:t>clones</a:t>
            </a:r>
            <a:r>
              <a:rPr lang="en-US" dirty="0" smtClean="0"/>
              <a:t>, then another one when people start getting free levels and rep and money because they find that id reuse did not adequately clean up all the </a:t>
            </a:r>
            <a:r>
              <a:rPr lang="en-US" b="1" dirty="0" smtClean="0"/>
              <a:t>joined tables from the deceased</a:t>
            </a:r>
            <a:r>
              <a:rPr lang="en-US" dirty="0" smtClean="0"/>
              <a:t>.</a:t>
            </a:r>
          </a:p>
        </p:txBody>
      </p:sp>
      <p:sp>
        <p:nvSpPr>
          <p:cNvPr id="5" name="Slide Number Placeholder 4"/>
          <p:cNvSpPr>
            <a:spLocks noGrp="1"/>
          </p:cNvSpPr>
          <p:nvPr>
            <p:ph type="sldNum" sz="quarter" idx="12"/>
          </p:nvPr>
        </p:nvSpPr>
        <p:spPr/>
        <p:txBody>
          <a:bodyPr/>
          <a:lstStyle/>
          <a:p>
            <a:fld id="{4E39009E-7EFC-46A6-A7FE-D37BFB22CA35}" type="slidenum">
              <a:rPr lang="en-US" smtClean="0"/>
              <a:pPr/>
              <a:t>98</a:t>
            </a:fld>
            <a:endParaRPr lang="en-US"/>
          </a:p>
        </p:txBody>
      </p:sp>
      <p:sp>
        <p:nvSpPr>
          <p:cNvPr id="6" name="Footer Placeholder 5"/>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True </a:t>
            </a:r>
            <a:r>
              <a:rPr lang="en-US" dirty="0" err="1" smtClean="0"/>
              <a:t>permadeath</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smtClean="0"/>
              <a:t>Unfortunately, when</a:t>
            </a:r>
            <a:r>
              <a:rPr lang="en-US" b="1" dirty="0" smtClean="0"/>
              <a:t> a hacker managed to get a bunch of celebrities and politicians banned from the identity system</a:t>
            </a:r>
            <a:r>
              <a:rPr lang="en-US" dirty="0" smtClean="0"/>
              <a:t>, we discovered what happens when someone has their entire </a:t>
            </a:r>
            <a:r>
              <a:rPr lang="en-US" dirty="0" err="1" smtClean="0"/>
              <a:t>publc</a:t>
            </a:r>
            <a:r>
              <a:rPr lang="en-US" dirty="0" smtClean="0"/>
              <a:t> identity erased.</a:t>
            </a:r>
          </a:p>
          <a:p>
            <a:pPr lvl="0"/>
            <a:r>
              <a:rPr lang="en-US" dirty="0" smtClean="0"/>
              <a:t>It wasn’t be too hard for the President to reroll (except that he had to get a new Social Security number — the </a:t>
            </a:r>
            <a:r>
              <a:rPr lang="en-US" dirty="0" err="1" smtClean="0"/>
              <a:t>admins</a:t>
            </a:r>
            <a:r>
              <a:rPr lang="en-US" dirty="0" smtClean="0"/>
              <a:t> really don’t do </a:t>
            </a:r>
            <a:r>
              <a:rPr lang="en-US" dirty="0" err="1" smtClean="0"/>
              <a:t>reimbs</a:t>
            </a:r>
            <a:r>
              <a:rPr lang="en-US" dirty="0" smtClean="0"/>
              <a:t>, sorry).</a:t>
            </a:r>
          </a:p>
        </p:txBody>
      </p:sp>
      <p:sp>
        <p:nvSpPr>
          <p:cNvPr id="5" name="Slide Number Placeholder 4"/>
          <p:cNvSpPr>
            <a:spLocks noGrp="1"/>
          </p:cNvSpPr>
          <p:nvPr>
            <p:ph type="sldNum" sz="quarter" idx="12"/>
          </p:nvPr>
        </p:nvSpPr>
        <p:spPr/>
        <p:txBody>
          <a:bodyPr/>
          <a:lstStyle/>
          <a:p>
            <a:fld id="{4E39009E-7EFC-46A6-A7FE-D37BFB22CA35}" type="slidenum">
              <a:rPr lang="en-US" smtClean="0"/>
              <a:pPr/>
              <a:t>99</a:t>
            </a:fld>
            <a:endParaRPr lang="en-US"/>
          </a:p>
        </p:txBody>
      </p:sp>
      <p:sp>
        <p:nvSpPr>
          <p:cNvPr id="6" name="Footer Placeholder 5"/>
          <p:cNvSpPr>
            <a:spLocks noGrp="1"/>
          </p:cNvSpPr>
          <p:nvPr>
            <p:ph type="ftr" sz="quarter" idx="11"/>
          </p:nvPr>
        </p:nvSpPr>
        <p:spPr/>
        <p:txBody>
          <a:bodyPr/>
          <a:lstStyle/>
          <a:p>
            <a:r>
              <a:rPr lang="en-US" smtClean="0"/>
              <a:t>It’s All Games Now – Raph Koster</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Edwardian Script ITC"/>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991</TotalTime>
  <Words>4447</Words>
  <Application>Microsoft Office PowerPoint</Application>
  <PresentationFormat>On-screen Show (4:3)</PresentationFormat>
  <Paragraphs>653</Paragraphs>
  <Slides>106</Slides>
  <Notes>2</Notes>
  <HiddenSlides>0</HiddenSlides>
  <MMClips>0</MMClips>
  <ScaleCrop>false</ScaleCrop>
  <HeadingPairs>
    <vt:vector size="4" baseType="variant">
      <vt:variant>
        <vt:lpstr>Theme</vt:lpstr>
      </vt:variant>
      <vt:variant>
        <vt:i4>2</vt:i4>
      </vt:variant>
      <vt:variant>
        <vt:lpstr>Slide Titles</vt:lpstr>
      </vt:variant>
      <vt:variant>
        <vt:i4>106</vt:i4>
      </vt:variant>
    </vt:vector>
  </HeadingPairs>
  <TitlesOfParts>
    <vt:vector size="108" baseType="lpstr">
      <vt:lpstr>Office Theme</vt:lpstr>
      <vt:lpstr>Custom Design</vt:lpstr>
      <vt:lpstr>IT’S ALL GAMES NOW  the convergence of games and social media</vt:lpstr>
      <vt:lpstr>Once upon a time…</vt:lpstr>
      <vt:lpstr>The magic circle</vt:lpstr>
      <vt:lpstr>Slide 4</vt:lpstr>
      <vt:lpstr>Slide 5</vt:lpstr>
      <vt:lpstr>Slide 6</vt:lpstr>
      <vt:lpstr>Slide 7</vt:lpstr>
      <vt:lpstr>Slide 8</vt:lpstr>
      <vt:lpstr>Slide 9</vt:lpstr>
      <vt:lpstr>Scrabulous</vt:lpstr>
      <vt:lpstr>Cheat-O-Matic</vt:lpstr>
      <vt:lpstr>Slide 12</vt:lpstr>
      <vt:lpstr>Scrabulous</vt:lpstr>
      <vt:lpstr>Strategy Guides</vt:lpstr>
      <vt:lpstr>Strategy Guides</vt:lpstr>
      <vt:lpstr>MUD etiquette</vt:lpstr>
      <vt:lpstr>Slide 17</vt:lpstr>
      <vt:lpstr>Global chat</vt:lpstr>
      <vt:lpstr>Guilds</vt:lpstr>
      <vt:lpstr>Forums</vt:lpstr>
      <vt:lpstr>Slide 21</vt:lpstr>
      <vt:lpstr>Ultima Online  in-game message board</vt:lpstr>
      <vt:lpstr>Back to our story…</vt:lpstr>
      <vt:lpstr>Slide 24</vt:lpstr>
      <vt:lpstr>Slide 25</vt:lpstr>
      <vt:lpstr>Once upon a cow…</vt:lpstr>
      <vt:lpstr>Slide 27</vt:lpstr>
      <vt:lpstr>Slide 28</vt:lpstr>
      <vt:lpstr>The science worked</vt:lpstr>
      <vt:lpstr>Slide 30</vt:lpstr>
      <vt:lpstr>We also co-opted other sciences</vt:lpstr>
      <vt:lpstr>Individuals</vt:lpstr>
      <vt:lpstr>Clusters</vt:lpstr>
      <vt:lpstr>Economics</vt:lpstr>
      <vt:lpstr>Society</vt:lpstr>
      <vt:lpstr>Contextual vs non-contextual</vt:lpstr>
      <vt:lpstr>Synchronous  vs asynchronous</vt:lpstr>
      <vt:lpstr>Spatial broadcast</vt:lpstr>
      <vt:lpstr>Peer to peer</vt:lpstr>
      <vt:lpstr>Multichannel broadcast</vt:lpstr>
      <vt:lpstr>Asynch peer to peer</vt:lpstr>
      <vt:lpstr>Asynch broadcast</vt:lpstr>
      <vt:lpstr>A grid of comm channels</vt:lpstr>
      <vt:lpstr>Synchronous grouping</vt:lpstr>
      <vt:lpstr>Persistent social structures</vt:lpstr>
      <vt:lpstr>Avatars, characters and profiles</vt:lpstr>
      <vt:lpstr>Avatar Attributes</vt:lpstr>
      <vt:lpstr>Components of profiles</vt:lpstr>
      <vt:lpstr>Classes as modes of expression</vt:lpstr>
      <vt:lpstr>Pseudonymity</vt:lpstr>
      <vt:lpstr>Badge systems vs achievements</vt:lpstr>
      <vt:lpstr>Reputation systems</vt:lpstr>
      <vt:lpstr>Large scale structures</vt:lpstr>
      <vt:lpstr>Governance</vt:lpstr>
      <vt:lpstr>Slide 55</vt:lpstr>
      <vt:lpstr>Slide 56</vt:lpstr>
      <vt:lpstr>What games do to our brains</vt:lpstr>
      <vt:lpstr>The tale resumes its onward march…</vt:lpstr>
      <vt:lpstr>Slide 59</vt:lpstr>
      <vt:lpstr>Slide 60</vt:lpstr>
      <vt:lpstr>Slide 61</vt:lpstr>
      <vt:lpstr>Slide 62</vt:lpstr>
      <vt:lpstr>The Cloud</vt:lpstr>
      <vt:lpstr>The local</vt:lpstr>
      <vt:lpstr>The pendulum</vt:lpstr>
      <vt:lpstr>Slide 66</vt:lpstr>
      <vt:lpstr>Typical console system features</vt:lpstr>
      <vt:lpstr>Slide 68</vt:lpstr>
      <vt:lpstr>A brief short-term forecast</vt:lpstr>
      <vt:lpstr>A sad moment.</vt:lpstr>
      <vt:lpstr>Slide 71</vt:lpstr>
      <vt:lpstr>Slide 72</vt:lpstr>
      <vt:lpstr>Slide 73</vt:lpstr>
      <vt:lpstr>Slide 74</vt:lpstr>
      <vt:lpstr>Slide 75</vt:lpstr>
      <vt:lpstr>Slide 76</vt:lpstr>
      <vt:lpstr>What Design Is</vt:lpstr>
      <vt:lpstr>Good design, and game design</vt:lpstr>
      <vt:lpstr>Bad designer, no cookie!</vt:lpstr>
      <vt:lpstr>There is real power in quantified thought</vt:lpstr>
      <vt:lpstr>But there are real risks too</vt:lpstr>
      <vt:lpstr>From avatars to real people</vt:lpstr>
      <vt:lpstr>From a mix of viewpoints to a filter bubble</vt:lpstr>
      <vt:lpstr>What used to be the virtual world…</vt:lpstr>
      <vt:lpstr>Slide 85</vt:lpstr>
      <vt:lpstr>Once upon a time…  In a galaxy far, far, away </vt:lpstr>
      <vt:lpstr>THE WORLD VIRTUAL, or how we got our robot overlords. </vt:lpstr>
      <vt:lpstr>First, reputation</vt:lpstr>
      <vt:lpstr>Our new selves</vt:lpstr>
      <vt:lpstr>LFG ASL STRDEXCON?</vt:lpstr>
      <vt:lpstr>Powerlevel!</vt:lpstr>
      <vt:lpstr>Social upheaval!</vt:lpstr>
      <vt:lpstr>Society falling…</vt:lpstr>
      <vt:lpstr>The workplace</vt:lpstr>
      <vt:lpstr>Economic collapse</vt:lpstr>
      <vt:lpstr>I am multitudes</vt:lpstr>
      <vt:lpstr>Cheaters!</vt:lpstr>
      <vt:lpstr>It’s all good…</vt:lpstr>
      <vt:lpstr>True permadeath</vt:lpstr>
      <vt:lpstr>I’m not human, myself.</vt:lpstr>
      <vt:lpstr>I’m actually dish soap.</vt:lpstr>
      <vt:lpstr>Modern life is so hard…</vt:lpstr>
      <vt:lpstr>Whew.</vt:lpstr>
      <vt:lpstr>Games  ARE social media.</vt:lpstr>
      <vt:lpstr>Once Upon A Time…</vt:lpstr>
      <vt:lpstr>Slide 106</vt:lpstr>
    </vt:vector>
  </TitlesOfParts>
  <Company>Playdom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All Games Now the convergence of games and social media</dc:title>
  <dc:creator>0wner</dc:creator>
  <cp:lastModifiedBy>0wner</cp:lastModifiedBy>
  <cp:revision>13</cp:revision>
  <dcterms:created xsi:type="dcterms:W3CDTF">2011-10-11T16:08:31Z</dcterms:created>
  <dcterms:modified xsi:type="dcterms:W3CDTF">2011-10-13T19:39:58Z</dcterms:modified>
</cp:coreProperties>
</file>