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21"/>
  </p:notesMasterIdLst>
  <p:handoutMasterIdLst>
    <p:handoutMasterId r:id="rId22"/>
  </p:handoutMasterIdLst>
  <p:sldIdLst>
    <p:sldId id="271" r:id="rId2"/>
    <p:sldId id="274" r:id="rId3"/>
    <p:sldId id="291" r:id="rId4"/>
    <p:sldId id="292" r:id="rId5"/>
    <p:sldId id="293" r:id="rId6"/>
    <p:sldId id="294" r:id="rId7"/>
    <p:sldId id="295" r:id="rId8"/>
    <p:sldId id="296" r:id="rId9"/>
    <p:sldId id="297" r:id="rId10"/>
    <p:sldId id="298" r:id="rId11"/>
    <p:sldId id="304" r:id="rId12"/>
    <p:sldId id="299" r:id="rId13"/>
    <p:sldId id="300" r:id="rId14"/>
    <p:sldId id="301" r:id="rId15"/>
    <p:sldId id="302" r:id="rId16"/>
    <p:sldId id="303" r:id="rId17"/>
    <p:sldId id="305" r:id="rId18"/>
    <p:sldId id="290" r:id="rId19"/>
    <p:sldId id="306" r:id="rId20"/>
  </p:sldIdLst>
  <p:sldSz cx="9144000" cy="5143500" type="screen16x9"/>
  <p:notesSz cx="6858000" cy="9144000"/>
  <p:embeddedFontLst>
    <p:embeddedFont>
      <p:font typeface="Edwardian Script ITC" pitchFamily="66" charset="0"/>
      <p:regular r:id="rId23"/>
    </p:embeddedFont>
    <p:embeddedFont>
      <p:font typeface="Comic Sans MS" pitchFamily="66" charset="0"/>
      <p:regular r:id="rId24"/>
      <p:bold r:id="rId25"/>
    </p:embeddedFont>
    <p:embeddedFont>
      <p:font typeface="Candara" pitchFamily="34" charset="0"/>
      <p:regular r:id="rId26"/>
      <p:bold r:id="rId27"/>
      <p:italic r:id="rId28"/>
      <p:boldItalic r:id="rId29"/>
    </p:embeddedFont>
    <p:embeddedFont>
      <p:font typeface="Verdana" pitchFamily="34" charset="0"/>
      <p:regular r:id="rId30"/>
      <p:bold r:id="rId31"/>
      <p:italic r:id="rId32"/>
      <p:boldItalic r:id="rId33"/>
    </p:embeddedFont>
  </p:embeddedFontLst>
  <p:custDataLst>
    <p:tags r:id="rId34"/>
  </p:custDataLst>
  <p:defaultTextStyle>
    <a:defPPr>
      <a:defRPr lang="en-US"/>
    </a:defPPr>
    <a:lvl1pPr algn="r" rtl="0" fontAlgn="base">
      <a:spcBef>
        <a:spcPct val="0"/>
      </a:spcBef>
      <a:spcAft>
        <a:spcPct val="0"/>
      </a:spcAft>
      <a:defRPr kumimoji="1" sz="2400" kern="1200">
        <a:solidFill>
          <a:schemeClr val="tx1"/>
        </a:solidFill>
        <a:latin typeface="Verdana" pitchFamily="48" charset="0"/>
        <a:ea typeface="+mn-ea"/>
        <a:cs typeface="+mn-cs"/>
      </a:defRPr>
    </a:lvl1pPr>
    <a:lvl2pPr marL="457200" algn="r" rtl="0" fontAlgn="base">
      <a:spcBef>
        <a:spcPct val="0"/>
      </a:spcBef>
      <a:spcAft>
        <a:spcPct val="0"/>
      </a:spcAft>
      <a:defRPr kumimoji="1" sz="2400" kern="1200">
        <a:solidFill>
          <a:schemeClr val="tx1"/>
        </a:solidFill>
        <a:latin typeface="Verdana" pitchFamily="48" charset="0"/>
        <a:ea typeface="+mn-ea"/>
        <a:cs typeface="+mn-cs"/>
      </a:defRPr>
    </a:lvl2pPr>
    <a:lvl3pPr marL="914400" algn="r" rtl="0" fontAlgn="base">
      <a:spcBef>
        <a:spcPct val="0"/>
      </a:spcBef>
      <a:spcAft>
        <a:spcPct val="0"/>
      </a:spcAft>
      <a:defRPr kumimoji="1" sz="2400" kern="1200">
        <a:solidFill>
          <a:schemeClr val="tx1"/>
        </a:solidFill>
        <a:latin typeface="Verdana" pitchFamily="48" charset="0"/>
        <a:ea typeface="+mn-ea"/>
        <a:cs typeface="+mn-cs"/>
      </a:defRPr>
    </a:lvl3pPr>
    <a:lvl4pPr marL="1371600" algn="r" rtl="0" fontAlgn="base">
      <a:spcBef>
        <a:spcPct val="0"/>
      </a:spcBef>
      <a:spcAft>
        <a:spcPct val="0"/>
      </a:spcAft>
      <a:defRPr kumimoji="1" sz="2400" kern="1200">
        <a:solidFill>
          <a:schemeClr val="tx1"/>
        </a:solidFill>
        <a:latin typeface="Verdana" pitchFamily="48" charset="0"/>
        <a:ea typeface="+mn-ea"/>
        <a:cs typeface="+mn-cs"/>
      </a:defRPr>
    </a:lvl4pPr>
    <a:lvl5pPr marL="1828800" algn="r" rtl="0" fontAlgn="base">
      <a:spcBef>
        <a:spcPct val="0"/>
      </a:spcBef>
      <a:spcAft>
        <a:spcPct val="0"/>
      </a:spcAft>
      <a:defRPr kumimoji="1" sz="2400" kern="1200">
        <a:solidFill>
          <a:schemeClr val="tx1"/>
        </a:solidFill>
        <a:latin typeface="Verdana" pitchFamily="48" charset="0"/>
        <a:ea typeface="+mn-ea"/>
        <a:cs typeface="+mn-cs"/>
      </a:defRPr>
    </a:lvl5pPr>
    <a:lvl6pPr marL="2286000" algn="l" defTabSz="457200" rtl="0" eaLnBrk="1" latinLnBrk="0" hangingPunct="1">
      <a:defRPr kumimoji="1" sz="2400" kern="1200">
        <a:solidFill>
          <a:schemeClr val="tx1"/>
        </a:solidFill>
        <a:latin typeface="Verdana" pitchFamily="48" charset="0"/>
        <a:ea typeface="+mn-ea"/>
        <a:cs typeface="+mn-cs"/>
      </a:defRPr>
    </a:lvl6pPr>
    <a:lvl7pPr marL="2743200" algn="l" defTabSz="457200" rtl="0" eaLnBrk="1" latinLnBrk="0" hangingPunct="1">
      <a:defRPr kumimoji="1" sz="2400" kern="1200">
        <a:solidFill>
          <a:schemeClr val="tx1"/>
        </a:solidFill>
        <a:latin typeface="Verdana" pitchFamily="48" charset="0"/>
        <a:ea typeface="+mn-ea"/>
        <a:cs typeface="+mn-cs"/>
      </a:defRPr>
    </a:lvl7pPr>
    <a:lvl8pPr marL="3200400" algn="l" defTabSz="457200" rtl="0" eaLnBrk="1" latinLnBrk="0" hangingPunct="1">
      <a:defRPr kumimoji="1" sz="2400" kern="1200">
        <a:solidFill>
          <a:schemeClr val="tx1"/>
        </a:solidFill>
        <a:latin typeface="Verdana" pitchFamily="48" charset="0"/>
        <a:ea typeface="+mn-ea"/>
        <a:cs typeface="+mn-cs"/>
      </a:defRPr>
    </a:lvl8pPr>
    <a:lvl9pPr marL="3657600" algn="l" defTabSz="457200" rtl="0" eaLnBrk="1" latinLnBrk="0" hangingPunct="1">
      <a:defRPr kumimoji="1" sz="2400" kern="1200">
        <a:solidFill>
          <a:schemeClr val="tx1"/>
        </a:solidFill>
        <a:latin typeface="Verdana"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CC00"/>
    <a:srgbClr val="CC6600"/>
    <a:srgbClr val="996633"/>
    <a:srgbClr val="993300"/>
    <a:srgbClr val="FFCC99"/>
    <a:srgbClr val="CC9900"/>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29" autoAdjust="0"/>
    <p:restoredTop sz="55424" autoAdjust="0"/>
  </p:normalViewPr>
  <p:slideViewPr>
    <p:cSldViewPr>
      <p:cViewPr varScale="1">
        <p:scale>
          <a:sx n="55" d="100"/>
          <a:sy n="55" d="100"/>
        </p:scale>
        <p:origin x="-1566"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2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45" charset="0"/>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45" charset="0"/>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45" charset="0"/>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45" charset="0"/>
              </a:defRPr>
            </a:lvl1pPr>
          </a:lstStyle>
          <a:p>
            <a:pPr>
              <a:defRPr/>
            </a:pPr>
            <a:fld id="{B5B8EDBE-E71A-4485-AEB1-C3F3E4558C7C}" type="slidenum">
              <a:rPr lang="en-US"/>
              <a:pPr>
                <a:defRPr/>
              </a:pPr>
              <a:t>‹#›</a:t>
            </a:fld>
            <a:endParaRPr lang="en-US"/>
          </a:p>
        </p:txBody>
      </p:sp>
    </p:spTree>
    <p:extLst>
      <p:ext uri="{BB962C8B-B14F-4D97-AF65-F5344CB8AC3E}">
        <p14:creationId xmlns:p14="http://schemas.microsoft.com/office/powerpoint/2010/main" xmlns="" val="863142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8195" name="Rectangle 9"/>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kumimoji="0" sz="1200">
                <a:latin typeface="Verdana" pitchFamily="45" charset="0"/>
              </a:defRPr>
            </a:lvl1pPr>
          </a:lstStyle>
          <a:p>
            <a:pPr>
              <a:defRPr/>
            </a:pPr>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kumimoji="0" sz="1200">
                <a:latin typeface="Verdana" pitchFamily="45" charset="0"/>
              </a:defRPr>
            </a:lvl1pPr>
          </a:lstStyle>
          <a:p>
            <a:pPr>
              <a:defRPr/>
            </a:pPr>
            <a:fld id="{1A971900-241C-4E4A-BC3F-064FFF1686E9}" type="slidenum">
              <a:rPr lang="en-US"/>
              <a:pPr>
                <a:defRPr/>
              </a:pPr>
              <a:t>‹#›</a:t>
            </a:fld>
            <a:endParaRPr lang="en-US"/>
          </a:p>
        </p:txBody>
      </p:sp>
    </p:spTree>
    <p:extLst>
      <p:ext uri="{BB962C8B-B14F-4D97-AF65-F5344CB8AC3E}">
        <p14:creationId xmlns:p14="http://schemas.microsoft.com/office/powerpoint/2010/main" xmlns="" val="2839073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45" charset="0"/>
        <a:ea typeface="ヒラギノ角ゴ Pro W3" pitchFamily="80" charset="-128"/>
        <a:cs typeface="ヒラギノ角ゴ Pro W3" pitchFamily="80" charset="-128"/>
      </a:defRPr>
    </a:lvl1pPr>
    <a:lvl2pPr marL="4572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2pPr>
    <a:lvl3pPr marL="9144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3pPr>
    <a:lvl4pPr marL="13716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4pPr>
    <a:lvl5pPr marL="18288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makes something</a:t>
            </a:r>
            <a:r>
              <a:rPr lang="en-US" baseline="0" dirty="0" smtClean="0"/>
              <a:t> good, bad, or great? And (in your more cynical moments!) does greatness even matter, when we are chasing our daily ARPU?</a:t>
            </a:r>
          </a:p>
          <a:p>
            <a:endParaRPr lang="en-US" baseline="0" dirty="0" smtClean="0"/>
          </a:p>
          <a:p>
            <a:r>
              <a:rPr lang="en-US" baseline="0" dirty="0" smtClean="0"/>
              <a:t>There’s a lot of lessons from other fields here… from business books, from marketing, from architecture and computer-human interaction and industrial design, from psychology and even the obsolete field of general semantics. And some of them are ones you have probably heard before. But they lead to an interesting place.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are resistant to the new, though.</a:t>
            </a:r>
          </a:p>
          <a:p>
            <a:endParaRPr lang="en-US" dirty="0" smtClean="0"/>
          </a:p>
          <a:p>
            <a:r>
              <a:rPr lang="en-US" dirty="0" smtClean="0"/>
              <a:t>The W3C lists four principles for accessible</a:t>
            </a:r>
            <a:r>
              <a:rPr lang="en-US" baseline="0" dirty="0" smtClean="0"/>
              <a:t> designs: perceptibility (can you perceive the design), operability (can you use it), simplicity (can you understand it, regardless of skills), forgiveness (minimizing the consequence of errors). </a:t>
            </a:r>
          </a:p>
          <a:p>
            <a:endParaRPr lang="en-US" baseline="0" dirty="0" smtClean="0"/>
          </a:p>
          <a:p>
            <a:r>
              <a:rPr lang="en-US" baseline="0" dirty="0" smtClean="0"/>
              <a:t>A best practice here is to build skills atop skills. Properly chaining skill learning in a game is an art: you have to relate the new challenge to something the user already knows, then specify what the new info they need to learn is, then provide that info. This is called “advance organizing”… you may also want to check out Dan Cook’s work on skill atoms. The goal is a positive feedback loop in player skills.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80/20 Rule applies</a:t>
            </a:r>
            <a:r>
              <a:rPr lang="en-US" baseline="0" dirty="0" smtClean="0"/>
              <a:t> everywhere. As used in design practice, it says that “a high percentage of effects in any large system are caused by a low percentage of variables</a:t>
            </a:r>
            <a:r>
              <a:rPr lang="en-US" baseline="0" dirty="0" smtClean="0"/>
              <a:t>.” (</a:t>
            </a:r>
            <a:r>
              <a:rPr lang="en-US" baseline="0" dirty="0" err="1" smtClean="0"/>
              <a:t>cf</a:t>
            </a:r>
            <a:r>
              <a:rPr lang="en-US" baseline="0" dirty="0" smtClean="0"/>
              <a:t> UNIVERSAL PRIONCIPLES OF DESIGN)</a:t>
            </a:r>
            <a:endParaRPr lang="en-US" baseline="0" dirty="0" smtClean="0"/>
          </a:p>
          <a:p>
            <a:endParaRPr lang="en-US" baseline="0" dirty="0" smtClean="0"/>
          </a:p>
          <a:p>
            <a:r>
              <a:rPr lang="en-US" baseline="0" dirty="0" smtClean="0"/>
              <a:t>Users have an aesthetic appreciation for this – and research shows (</a:t>
            </a:r>
            <a:r>
              <a:rPr lang="en-US" baseline="0" dirty="0" err="1" smtClean="0"/>
              <a:t>cf</a:t>
            </a:r>
            <a:r>
              <a:rPr lang="en-US" baseline="0" dirty="0" smtClean="0"/>
              <a:t> Norman, Asch, </a:t>
            </a:r>
            <a:r>
              <a:rPr lang="en-US" baseline="0" dirty="0" err="1" smtClean="0"/>
              <a:t>Kurosu</a:t>
            </a:r>
            <a:r>
              <a:rPr lang="en-US" baseline="0" dirty="0" smtClean="0"/>
              <a:t> &amp; </a:t>
            </a:r>
            <a:r>
              <a:rPr lang="en-US" baseline="0" dirty="0" err="1" smtClean="0"/>
              <a:t>Kashimura</a:t>
            </a:r>
            <a:r>
              <a:rPr lang="en-US" baseline="0" dirty="0" smtClean="0"/>
              <a:t>) that less aesthetic designs have lower apparent usability.</a:t>
            </a:r>
          </a:p>
          <a:p>
            <a:endParaRPr lang="en-US" baseline="0" dirty="0" smtClean="0"/>
          </a:p>
          <a:p>
            <a:r>
              <a:rPr lang="en-US" baseline="0" dirty="0" smtClean="0"/>
              <a:t>In game design, I refer to this as ELEGANCE. The best games, longest lasting games have few rules, and few special cases, and achieve their replay through the core puzzle to solve. If you find yourself adding a rule to patch a rule, you may need to go back and redesign. If you find yourself making a </a:t>
            </a:r>
            <a:r>
              <a:rPr lang="en-US" baseline="0" dirty="0" smtClean="0"/>
              <a:t>game </a:t>
            </a:r>
            <a:r>
              <a:rPr lang="en-US" baseline="0" dirty="0" smtClean="0"/>
              <a:t>where you have to keep adding content to keep players coming back… that is a design failure. And think of the powerful </a:t>
            </a:r>
            <a:r>
              <a:rPr lang="en-US" baseline="0" dirty="0" smtClean="0"/>
              <a:t>long-lived </a:t>
            </a:r>
            <a:r>
              <a:rPr lang="en-US" baseline="0" dirty="0" smtClean="0"/>
              <a:t>games as a result of the opposite: </a:t>
            </a:r>
            <a:r>
              <a:rPr lang="en-US" baseline="0" dirty="0" smtClean="0"/>
              <a:t>Tetris</a:t>
            </a:r>
            <a:r>
              <a:rPr lang="en-US" baseline="0" dirty="0" smtClean="0"/>
              <a:t>, </a:t>
            </a:r>
            <a:r>
              <a:rPr lang="en-US" baseline="0" dirty="0" smtClean="0"/>
              <a:t>Go, Bejeweled, </a:t>
            </a:r>
            <a:r>
              <a:rPr lang="en-US" baseline="0" dirty="0" smtClean="0"/>
              <a:t>the FPS.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You can’t accomplish all </a:t>
            </a:r>
            <a:r>
              <a:rPr lang="en-US" dirty="0" smtClean="0"/>
              <a:t>of</a:t>
            </a:r>
            <a:r>
              <a:rPr lang="en-US" baseline="0" dirty="0" smtClean="0"/>
              <a:t> </a:t>
            </a:r>
            <a:r>
              <a:rPr lang="en-US" baseline="0" dirty="0" smtClean="0"/>
              <a:t>this by accident. There is still a sense in the social games industry that design does not matter as much as metrics. But metrics are only good for optimization.  Design is a discipline that sees beyond that. It is true that you can brute force your way with metrics if you have infinite tries and money, but it is more economically efficient to use these principles to land higher up the hill in the first place.</a:t>
            </a:r>
          </a:p>
          <a:p>
            <a:endParaRPr lang="en-US" baseline="0" dirty="0" smtClean="0"/>
          </a:p>
          <a:p>
            <a:r>
              <a:rPr lang="en-US" baseline="0" dirty="0" smtClean="0"/>
              <a:t>In general, working in the abstract is a great way to never get the lay of the land. “The map is not the territory” – Alfred Korzybski. I‘ve often said giant design docs are like making a movie off the director’s commentary. </a:t>
            </a:r>
            <a:r>
              <a:rPr lang="en-US" dirty="0" smtClean="0"/>
              <a:t>The biggest hazard of product managers who</a:t>
            </a:r>
            <a:r>
              <a:rPr lang="en-US" baseline="0" dirty="0" smtClean="0"/>
              <a:t> </a:t>
            </a:r>
            <a:r>
              <a:rPr lang="en-US" dirty="0" smtClean="0"/>
              <a:t>do not have design sensibilities is that they working purely on a map</a:t>
            </a:r>
            <a:r>
              <a:rPr lang="en-US" baseline="0" dirty="0" smtClean="0"/>
              <a:t> made of metrics, and not with the grain of the wood, the tensile strength of steel, the flex of the rules and the rigidity of player strategy. Yes, with Free to </a:t>
            </a:r>
            <a:r>
              <a:rPr lang="en-US" baseline="0" dirty="0" smtClean="0"/>
              <a:t>Play</a:t>
            </a:r>
            <a:r>
              <a:rPr lang="en-US" baseline="0" dirty="0" smtClean="0"/>
              <a:t>, we are more in a world where designers must understand business. But let us not forget that this is an entertainment industry, not ecommerce.</a:t>
            </a:r>
          </a:p>
          <a:p>
            <a:endParaRPr lang="en-US" baseline="0" dirty="0" smtClean="0"/>
          </a:p>
          <a:p>
            <a:r>
              <a:rPr lang="en-US" baseline="0" dirty="0" smtClean="0"/>
              <a:t>The best way forward is evolutionary prototyping, with regular </a:t>
            </a:r>
            <a:r>
              <a:rPr lang="en-US" baseline="0" dirty="0" smtClean="0"/>
              <a:t>periods </a:t>
            </a:r>
            <a:r>
              <a:rPr lang="en-US" baseline="0" dirty="0" smtClean="0"/>
              <a:t>of </a:t>
            </a:r>
            <a:r>
              <a:rPr lang="en-US" baseline="0" dirty="0" err="1" smtClean="0"/>
              <a:t>playtest</a:t>
            </a:r>
            <a:r>
              <a:rPr lang="en-US" baseline="0" dirty="0" smtClean="0"/>
              <a:t>. Metrics ARE a wonderful means of </a:t>
            </a:r>
            <a:r>
              <a:rPr lang="en-US" baseline="0" dirty="0" err="1" smtClean="0"/>
              <a:t>playtest</a:t>
            </a:r>
            <a:r>
              <a:rPr lang="en-US" baseline="0" dirty="0" smtClean="0"/>
              <a:t>. But as budgets rise, we are going to </a:t>
            </a:r>
            <a:r>
              <a:rPr lang="en-US" baseline="0" dirty="0" smtClean="0"/>
              <a:t>get pushed </a:t>
            </a:r>
            <a:r>
              <a:rPr lang="en-US" baseline="0" dirty="0" smtClean="0"/>
              <a:t>in the opposite direction.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a:t>
            </a:r>
            <a:r>
              <a:rPr lang="en-US" baseline="0" dirty="0" smtClean="0"/>
              <a:t> the end, we need to make money. We provide value, users pay.</a:t>
            </a:r>
          </a:p>
          <a:p>
            <a:endParaRPr lang="en-US" baseline="0" dirty="0" smtClean="0"/>
          </a:p>
          <a:p>
            <a:r>
              <a:rPr lang="en-US" baseline="0" dirty="0" smtClean="0"/>
              <a:t>A hallmark of a market that has not figured itself out is one where we try to get as much of the user’s money upfront as possible, before they realize that there is insufficient value to be had. Think here of prepaying larger sums into wallets; box sale prices in retail games; push to preorders, etc. A beauty </a:t>
            </a:r>
            <a:r>
              <a:rPr lang="en-US" baseline="0" dirty="0" smtClean="0"/>
              <a:t>of </a:t>
            </a:r>
            <a:r>
              <a:rPr lang="en-US" baseline="0" dirty="0" smtClean="0"/>
              <a:t>our F2P model is that it is fundamentally pro-consumer – it forces the purchase to be made over and over again, with a fresh decision every time. The user is repeatedly assessing value. A prepay method betrays the fact that you don’t think the user will stick around.</a:t>
            </a:r>
          </a:p>
          <a:p>
            <a:endParaRPr lang="en-US" baseline="0" dirty="0" smtClean="0"/>
          </a:p>
          <a:p>
            <a:r>
              <a:rPr lang="en-US" baseline="0" dirty="0" smtClean="0"/>
              <a:t>This is probably the loftiest thing I will say all day, but you shouldn’t be doing this to make money. You should be doing it to provide value, and then the money will follow. All the greatest companies in the history of business have had their comeuppances when the users determine that the company cares more about its coffers than about its customers. Great designs spill off money because customers love and trust them to have their best interests at heart. This lies at the heart of the successes with 1000 true fans models in entertainment, of the success of companies like </a:t>
            </a:r>
            <a:r>
              <a:rPr lang="en-US" baseline="0" dirty="0" err="1" smtClean="0"/>
              <a:t>Zappo’s</a:t>
            </a:r>
            <a:r>
              <a:rPr lang="en-US" baseline="0" dirty="0" smtClean="0"/>
              <a:t>, and why Google used to not be evil – and today can’t seem to build traction on Google+. </a:t>
            </a:r>
            <a:r>
              <a:rPr lang="en-US" baseline="0" dirty="0" err="1" smtClean="0"/>
              <a:t>Cf</a:t>
            </a:r>
            <a:r>
              <a:rPr lang="en-US" baseline="0" dirty="0" smtClean="0"/>
              <a:t> Good to Great</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end, it’s not that you can’t </a:t>
            </a:r>
            <a:r>
              <a:rPr lang="en-US" dirty="0" smtClean="0"/>
              <a:t>build </a:t>
            </a:r>
            <a:r>
              <a:rPr lang="en-US" dirty="0" smtClean="0"/>
              <a:t>a successful company on bad design, inhumane design, exploitative</a:t>
            </a:r>
            <a:r>
              <a:rPr lang="en-US" baseline="0" dirty="0" smtClean="0"/>
              <a:t> design. You can. Just be sure you sell it quickly, or somehow change it.</a:t>
            </a:r>
          </a:p>
          <a:p>
            <a:endParaRPr lang="en-US" baseline="0" dirty="0" smtClean="0"/>
          </a:p>
          <a:p>
            <a:r>
              <a:rPr lang="en-US" baseline="0" dirty="0" smtClean="0"/>
              <a:t>The truly lasting designs manage instead to accrete around them loyal users who support them for years on end, through changes. From a business point of view this matters because they are then an easily addressable market of qualified users with high word of mouth factor, less price change sensitivity, familiarity with the product line. The acquisition and marketing costs are minimal. The </a:t>
            </a:r>
            <a:r>
              <a:rPr lang="en-US" baseline="0" dirty="0" smtClean="0"/>
              <a:t>product </a:t>
            </a:r>
            <a:r>
              <a:rPr lang="en-US" baseline="0" dirty="0" smtClean="0"/>
              <a:t>development process is dramatically simpler. The sign </a:t>
            </a:r>
            <a:r>
              <a:rPr lang="en-US" baseline="0" dirty="0" smtClean="0"/>
              <a:t>of </a:t>
            </a:r>
            <a:r>
              <a:rPr lang="en-US" baseline="0" dirty="0" smtClean="0"/>
              <a:t>truly successful design is that a community springs forth around what you have made.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design is an interactive</a:t>
            </a:r>
            <a:r>
              <a:rPr lang="en-US" baseline="0" dirty="0" smtClean="0"/>
              <a:t> conversation with the user, you see. Games especially, because they are fundamentally looped interactivity, aimed at improving the user’s mental models and mental state. </a:t>
            </a:r>
          </a:p>
          <a:p>
            <a:endParaRPr lang="en-US" baseline="0" dirty="0" smtClean="0"/>
          </a:p>
          <a:p>
            <a:r>
              <a:rPr lang="en-US" baseline="0" dirty="0" smtClean="0"/>
              <a:t>Failures in design are failures in interactivity. They are shouting though bullhorns, telling you what to do.</a:t>
            </a:r>
          </a:p>
          <a:p>
            <a:endParaRPr lang="en-US" baseline="0" dirty="0" smtClean="0"/>
          </a:p>
          <a:p>
            <a:r>
              <a:rPr lang="en-US" dirty="0" smtClean="0"/>
              <a:t>Great design coalesces</a:t>
            </a:r>
            <a:r>
              <a:rPr lang="en-US" baseline="0" dirty="0" smtClean="0"/>
              <a:t> tribes around itself. It becomes, in the end, less about the actual thing and more about the fellow travelers you meet on the road. Think of the </a:t>
            </a:r>
            <a:r>
              <a:rPr lang="en-US" baseline="0" dirty="0" err="1" smtClean="0"/>
              <a:t>Stratemeyer</a:t>
            </a:r>
            <a:r>
              <a:rPr lang="en-US" baseline="0" dirty="0" smtClean="0"/>
              <a:t> </a:t>
            </a:r>
            <a:r>
              <a:rPr lang="en-US" baseline="0" dirty="0" smtClean="0"/>
              <a:t>Syndicate, which took the idea of little pulp novels for kids – Tom Swift, </a:t>
            </a:r>
            <a:r>
              <a:rPr lang="en-US" baseline="0" dirty="0" err="1" smtClean="0"/>
              <a:t>Bobbsey</a:t>
            </a:r>
            <a:r>
              <a:rPr lang="en-US" baseline="0" dirty="0" smtClean="0"/>
              <a:t> Twins – and created a powerful connection with their readers, answering fan mail personally, etc, and ended up with Nancy Drew, which defined feminism for multiple generations of girls and women.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Business realities may often force us to settle. Good</a:t>
            </a:r>
            <a:r>
              <a:rPr lang="en-US" baseline="0" dirty="0" smtClean="0"/>
              <a:t> design ships. But in the long run, as Miyamoto said, no one remembers that a game was late, they do remember that it sucked.</a:t>
            </a:r>
          </a:p>
          <a:p>
            <a:endParaRPr lang="en-US" baseline="0" dirty="0" smtClean="0"/>
          </a:p>
          <a:p>
            <a:r>
              <a:rPr lang="en-US" baseline="0" dirty="0" smtClean="0"/>
              <a:t>You have the chance to </a:t>
            </a:r>
            <a:r>
              <a:rPr lang="en-US" baseline="0" dirty="0" smtClean="0"/>
              <a:t>bring </a:t>
            </a:r>
            <a:r>
              <a:rPr lang="en-US" baseline="0" dirty="0" smtClean="0"/>
              <a:t>to the world something that people say “I know what that is, and whoa! It is more than I thought! And it makes me do things I couldn’t imagine doing… and have fun in the process!” You have to reach for the unlikely to do that. As budgets rise in this space, as marketing costs shrink our margins, we will have enormous pressure to be more and more conservative. But remember that disruptive innovation is what will drive that passion that creates truly great designs and businesses.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t>
            </a:r>
            <a:r>
              <a:rPr lang="en-US" dirty="0" smtClean="0"/>
              <a:t>not </a:t>
            </a:r>
            <a:r>
              <a:rPr lang="en-US" dirty="0" smtClean="0"/>
              <a:t>enough for us to take this new space of social games and settle. Oh, we now know how to make a perfectly acceptable</a:t>
            </a:r>
            <a:r>
              <a:rPr lang="en-US" baseline="0" dirty="0" smtClean="0"/>
              <a:t> game that the audience says “Oh, OK” to. But the longer we hang on to the Gold Rush mentality that characterized the early space, the more we limit its potential. </a:t>
            </a:r>
          </a:p>
          <a:p>
            <a:endParaRPr lang="en-US" dirty="0" smtClean="0"/>
          </a:p>
          <a:p>
            <a:r>
              <a:rPr lang="en-US" dirty="0" smtClean="0"/>
              <a:t>Now is the time</a:t>
            </a:r>
            <a:r>
              <a:rPr lang="en-US" baseline="0" dirty="0" smtClean="0"/>
              <a:t> that this space can take risks, here at the moment of its greatest complacency, before it ossifies, before the door is closed.</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can’t say that</a:t>
            </a:r>
            <a:r>
              <a:rPr lang="en-US" baseline="0" dirty="0" smtClean="0"/>
              <a:t> I have always followed these precepts. Many of them, I didn’t know when I started. Some I landed on through sheer luck. I have let bad design be shipped for fear of my job. I have let commercial considerations override what was right for the customer. I have been more caught up in playing with the delight of experimentation that fascinated me, rather than providing what the customer really needed.</a:t>
            </a:r>
          </a:p>
          <a:p>
            <a:endParaRPr lang="en-US" baseline="0" dirty="0" smtClean="0"/>
          </a:p>
          <a:p>
            <a:r>
              <a:rPr lang="en-US" baseline="0" dirty="0" smtClean="0"/>
              <a:t>I do know better now. It doesn’t mean I will be perfect. But I CAN say that I always WANT to do Great Design. And I want to know – stand up to answer, if you want</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FAMILIARITY</a:t>
            </a:r>
            <a:r>
              <a:rPr lang="en-US" baseline="0" dirty="0" smtClean="0"/>
              <a:t> HEURISTIC also known as the “mere-exposure effect” says that there is a rule of thumb that we use automatically as shorthand: judging things as better/more common/important because they are familiar” particularly when under high cognitive load. It applies to things like interface approachability (ref Don’t Make Me Think by Steve Krug) as well as brand loyalty. We see this in operation in social game </a:t>
            </a:r>
            <a:r>
              <a:rPr lang="en-US" baseline="0" dirty="0" err="1" smtClean="0"/>
              <a:t>Uis</a:t>
            </a:r>
            <a:r>
              <a:rPr lang="en-US" baseline="0" dirty="0" smtClean="0"/>
              <a:t> for sure.</a:t>
            </a:r>
          </a:p>
          <a:p>
            <a:endParaRPr lang="en-US" baseline="0" dirty="0" smtClean="0"/>
          </a:p>
          <a:p>
            <a:r>
              <a:rPr lang="en-US" baseline="0" dirty="0" smtClean="0"/>
              <a:t>That said, we chunk things up. We take stuff for granted. And then we cease to see it. In fact, the principle of CONSTANCY says that we’ll even perceive things as unchanging despite changes in lighting or distance. Repeated ads lose impact. Babies prefer stripes over gray, moving over static, solid over flat, novel over familiar. The cognitive process is based on seeing a new pattern, increasing perceptual fluency, and then this fires rewards which increase positive affect. Humans love finding new APPROACHABLE patterns. But complex and interesting </a:t>
            </a:r>
            <a:r>
              <a:rPr lang="en-US" baseline="0" dirty="0" err="1" smtClean="0"/>
              <a:t>stmuli</a:t>
            </a:r>
            <a:r>
              <a:rPr lang="en-US" baseline="0" dirty="0" smtClean="0"/>
              <a:t> </a:t>
            </a:r>
            <a:r>
              <a:rPr lang="en-US" baseline="0" dirty="0" err="1" smtClean="0"/>
              <a:t>stengthen</a:t>
            </a:r>
            <a:r>
              <a:rPr lang="en-US" baseline="0" dirty="0" smtClean="0"/>
              <a:t> it back up again.</a:t>
            </a:r>
          </a:p>
          <a:p>
            <a:endParaRPr lang="en-US" baseline="0" dirty="0" smtClean="0"/>
          </a:p>
          <a:p>
            <a:r>
              <a:rPr lang="en-US" baseline="0" dirty="0" smtClean="0"/>
              <a:t>This simple aphorism then relies on human nature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only one example of the way in which design is focused on human nature. Consider the</a:t>
            </a:r>
            <a:r>
              <a:rPr lang="en-US" baseline="0" dirty="0" smtClean="0"/>
              <a:t> classic example of affordances on doors… or on </a:t>
            </a:r>
            <a:r>
              <a:rPr lang="en-US" baseline="0" dirty="0" err="1" smtClean="0"/>
              <a:t>Legos</a:t>
            </a:r>
            <a:r>
              <a:rPr lang="en-US" baseline="0" dirty="0" smtClean="0"/>
              <a:t>. Or the desktop metaphor.</a:t>
            </a:r>
          </a:p>
          <a:p>
            <a:endParaRPr lang="en-US" baseline="0" dirty="0" smtClean="0"/>
          </a:p>
          <a:p>
            <a:r>
              <a:rPr lang="en-US" dirty="0" smtClean="0"/>
              <a:t>Exploitative design simply finds triggers like those listed in INFLUENCE by </a:t>
            </a:r>
            <a:r>
              <a:rPr lang="en-US" dirty="0" err="1" smtClean="0"/>
              <a:t>Cialdini</a:t>
            </a:r>
            <a:r>
              <a:rPr lang="en-US" dirty="0" smtClean="0"/>
              <a:t>, and attempts to make use of them. It does work,</a:t>
            </a:r>
            <a:r>
              <a:rPr lang="en-US" baseline="0" dirty="0" smtClean="0"/>
              <a:t> at least until people see through you.</a:t>
            </a:r>
          </a:p>
          <a:p>
            <a:endParaRPr lang="en-US" baseline="0" dirty="0" smtClean="0"/>
          </a:p>
          <a:p>
            <a:r>
              <a:rPr lang="en-US" baseline="0" dirty="0" smtClean="0"/>
              <a:t>But humane design has SYMPATHY for the user. It takes their side. Humanistic design is marked by a concern for the welfare of humanity. It is not antagonistic, and thus great design does not actively oppose the user’s best impulses.</a:t>
            </a:r>
          </a:p>
          <a:p>
            <a:endParaRPr lang="en-US" baseline="0" dirty="0" smtClean="0"/>
          </a:p>
          <a:p>
            <a:r>
              <a:rPr lang="en-US" baseline="0" dirty="0" smtClean="0"/>
              <a:t>I’m going to leave that there as a value statement, and not justify it right now… but let’s look at some consequences of this approach</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Don Norman speaks of CONSTRAINTS – limiters on actions. These prevent users from getting into trouble. A classic example is a slider – it has an upper and lower bound. But a user can put the slider anywhere in the middle they want.</a:t>
            </a:r>
          </a:p>
          <a:p>
            <a:endParaRPr lang="en-US" baseline="0" dirty="0" smtClean="0"/>
          </a:p>
          <a:p>
            <a:r>
              <a:rPr lang="en-US" baseline="0" dirty="0" smtClean="0"/>
              <a:t>A lot of bad game design set the slider bounds at one. A social game example might be the game premised entirely on quest unlocks. Recently I wrote a post about how narrative is a feedback mechanism, not a game mechanic. It has more to </a:t>
            </a:r>
            <a:r>
              <a:rPr lang="en-US" baseline="0" dirty="0" smtClean="0"/>
              <a:t>do </a:t>
            </a:r>
            <a:r>
              <a:rPr lang="en-US" baseline="0" dirty="0" smtClean="0"/>
              <a:t>with controlling the user than it does with giving the user </a:t>
            </a:r>
            <a:r>
              <a:rPr lang="en-US" baseline="0" dirty="0" err="1" smtClean="0"/>
              <a:t>experssive</a:t>
            </a:r>
            <a:r>
              <a:rPr lang="en-US" baseline="0" dirty="0" smtClean="0"/>
              <a:t> power. But as we know expressiveness is one of the, if not THE, classic elder game.</a:t>
            </a:r>
          </a:p>
          <a:p>
            <a:endParaRPr lang="en-US" baseline="0" dirty="0" smtClean="0"/>
          </a:p>
          <a:p>
            <a:r>
              <a:rPr lang="en-US" baseline="0" dirty="0" smtClean="0"/>
              <a:t>Instead, you have to invite users in. Expressive power and choices are what make people learn, and then develop attachment. There’s a phenomenon called DEPTH OF PROCESSING. That says that users retain info that is analyzed better than info that is not. Your game will stick in people’s minds better if people think about it. And that will lead to greater brand identification. </a:t>
            </a:r>
          </a:p>
          <a:p>
            <a:endParaRPr lang="en-US" baseline="0" dirty="0" smtClean="0"/>
          </a:p>
          <a:p>
            <a:r>
              <a:rPr lang="en-US" baseline="0" dirty="0" smtClean="0"/>
              <a:t>In Disneyland, Walt called guideposts towards delving deeper “weenies.” In architecture and marketing they speak of “points of prospect” and “progressive lures.”</a:t>
            </a:r>
          </a:p>
          <a:p>
            <a:endParaRPr lang="en-US" baseline="0"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familiarity</a:t>
            </a:r>
            <a:r>
              <a:rPr lang="en-US" baseline="0" dirty="0" smtClean="0"/>
              <a:t> factor in cognition leads to forming habits. This leads to successful products. But habit can be created in many ways, and even coerced. Timed re-engagement, and gift reciprocity are two examples</a:t>
            </a:r>
          </a:p>
          <a:p>
            <a:endParaRPr lang="en-US" baseline="0" dirty="0" smtClean="0"/>
          </a:p>
          <a:p>
            <a:r>
              <a:rPr lang="en-US" baseline="0" dirty="0" smtClean="0"/>
              <a:t>Needless to say, bad design causes friction, creating an opportunity for a better designed product to come in and steal your lunch. Consider what the design of the retail model is doing to the packaged goods industries, or how the </a:t>
            </a:r>
            <a:r>
              <a:rPr lang="en-US" baseline="0" dirty="0" err="1" smtClean="0"/>
              <a:t>iPhone</a:t>
            </a:r>
            <a:r>
              <a:rPr lang="en-US" baseline="0" dirty="0" smtClean="0"/>
              <a:t> disrupted the phone market. That said, mere vendor lock-in is </a:t>
            </a:r>
            <a:r>
              <a:rPr lang="en-US" baseline="0" dirty="0" smtClean="0"/>
              <a:t>not </a:t>
            </a:r>
            <a:r>
              <a:rPr lang="en-US" baseline="0" dirty="0" smtClean="0"/>
              <a:t>driving a DESIRE to stay with a provider. Given an alternative, people move. </a:t>
            </a:r>
          </a:p>
          <a:p>
            <a:endParaRPr lang="en-US" baseline="0" dirty="0" smtClean="0"/>
          </a:p>
          <a:p>
            <a:r>
              <a:rPr lang="en-US" baseline="0" dirty="0" smtClean="0"/>
              <a:t>Brand loyalty is defined as sticking with a brand even if the competition is cheaper or higher quality. The key drivers found by research include perceived value, trust, repeated purchase behavior – and it’s been shown (Dawes, in 2009) that long-term customers are less sensitive to price increases. Passionate customers – even to the </a:t>
            </a:r>
            <a:r>
              <a:rPr lang="en-US" baseline="0" dirty="0" smtClean="0"/>
              <a:t>marketing buzzword </a:t>
            </a:r>
            <a:r>
              <a:rPr lang="en-US" baseline="0" dirty="0" smtClean="0"/>
              <a:t>level of “</a:t>
            </a:r>
            <a:r>
              <a:rPr lang="en-US" baseline="0" dirty="0" err="1" smtClean="0"/>
              <a:t>lovemark</a:t>
            </a:r>
            <a:r>
              <a:rPr lang="en-US" baseline="0" dirty="0" smtClean="0"/>
              <a:t>” – drive evangelism, and </a:t>
            </a:r>
            <a:r>
              <a:rPr lang="en-US" baseline="0" dirty="0" smtClean="0"/>
              <a:t>word of </a:t>
            </a:r>
            <a:r>
              <a:rPr lang="en-US" baseline="0" dirty="0" smtClean="0"/>
              <a:t>mouth is the top </a:t>
            </a:r>
            <a:r>
              <a:rPr lang="en-US" baseline="0" dirty="0" smtClean="0"/>
              <a:t>factor </a:t>
            </a:r>
            <a:r>
              <a:rPr lang="en-US" baseline="0" dirty="0" smtClean="0"/>
              <a:t>driving purchases and trials.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educational theory there is ample evidence that strong</a:t>
            </a:r>
            <a:r>
              <a:rPr lang="en-US" baseline="0" dirty="0" smtClean="0"/>
              <a:t> guidance gives strong results. That is, you have to set expectations, lead students towards results through feedback and assessment, etc. </a:t>
            </a:r>
          </a:p>
          <a:p>
            <a:endParaRPr lang="en-US" baseline="0" dirty="0" smtClean="0"/>
          </a:p>
          <a:p>
            <a:r>
              <a:rPr lang="en-US" baseline="0" dirty="0" smtClean="0"/>
              <a:t>We often think of this as meaning we should control the user. We see this in many games today, where the user has an illusion of choice, and thus an illusion of learning. And games are, really, about learning, not passively experiencing.</a:t>
            </a:r>
          </a:p>
          <a:p>
            <a:endParaRPr lang="en-US" baseline="0" dirty="0" smtClean="0"/>
          </a:p>
          <a:p>
            <a:r>
              <a:rPr lang="en-US" baseline="0" dirty="0" smtClean="0"/>
              <a:t>And indeed, it has been empirically shown that there are clear gains when you learn from a lecture – but it turns out that lecture’s effects fade, the gain is short-term only. In the end, all teaching is self-teaching (studies on online self study compared with traditional lectures). Studies show, however, that the best learning space characteristics are focused on adaptability: supporting people and varied activities, and change. Not rigidity. The next most important characteristic is social: collaboration, interaction, and engagement. (2008 Herman Miller/SCUP </a:t>
            </a:r>
            <a:r>
              <a:rPr lang="en-US" baseline="0" dirty="0" err="1" smtClean="0"/>
              <a:t>Subvey</a:t>
            </a:r>
            <a:r>
              <a:rPr lang="en-US" baseline="0" dirty="0" smtClean="0"/>
              <a:t> of Learning Space Design). All the recent trends in educational theory lean towards active student participation: something games are teaching teachers…. But many games are drifting in the opposite, more </a:t>
            </a:r>
            <a:r>
              <a:rPr lang="en-US" baseline="0" dirty="0" err="1" smtClean="0"/>
              <a:t>broadcasty</a:t>
            </a:r>
            <a:r>
              <a:rPr lang="en-US" baseline="0" dirty="0" smtClean="0"/>
              <a:t> direction.</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 being invisible</a:t>
            </a:r>
            <a:r>
              <a:rPr lang="en-US" baseline="0" dirty="0" smtClean="0"/>
              <a:t> relies on principles such as CONSISTENCY… there’s visual consistency, but also consistency in behavior, particularly functional consistency, which is consistency between the action and the result. </a:t>
            </a:r>
          </a:p>
          <a:p>
            <a:endParaRPr lang="en-US" baseline="0" dirty="0" smtClean="0"/>
          </a:p>
          <a:p>
            <a:r>
              <a:rPr lang="en-US" baseline="0" dirty="0" smtClean="0"/>
              <a:t>In industrial design, there’s a well known premise around the tradeoff between flexibility and usability. HICK’S LAW says that the time it takes to make a simple decision increases as alternatives go up. That said, successful designs follow a hierarchy of needs – you might know Maslow? And lead you up the pyramid.</a:t>
            </a:r>
          </a:p>
          <a:p>
            <a:endParaRPr lang="en-US" baseline="0" dirty="0" smtClean="0"/>
          </a:p>
          <a:p>
            <a:r>
              <a:rPr lang="en-US" baseline="0" dirty="0" smtClean="0"/>
              <a:t>A great design is going to tell you about things that you can do that you didn’t know you could do. There are many design techniques for this, such as hierarchical organization of complexity, progressive disclosure, etc.</a:t>
            </a:r>
          </a:p>
          <a:p>
            <a:endParaRPr lang="en-US" baseline="0" dirty="0" smtClean="0"/>
          </a:p>
          <a:p>
            <a:r>
              <a:rPr lang="en-US" baseline="0" dirty="0" smtClean="0"/>
              <a:t>Arguably, one of the biggest issues in social games to day is that there aren’t any new capabilities in them that you discover. They </a:t>
            </a:r>
            <a:r>
              <a:rPr lang="en-US" baseline="0" dirty="0" smtClean="0"/>
              <a:t>don’t </a:t>
            </a:r>
            <a:r>
              <a:rPr lang="en-US" baseline="0" dirty="0" smtClean="0"/>
              <a:t>scale with the player.</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a:t>
            </a:r>
            <a:r>
              <a:rPr lang="en-US" baseline="0" dirty="0" smtClean="0"/>
              <a:t> provide feedback to users about their actions in order to tell them they did well or poorly. These are many best practices here… everyone played </a:t>
            </a:r>
            <a:r>
              <a:rPr lang="en-US" baseline="0" dirty="0" err="1" smtClean="0"/>
              <a:t>Peggle</a:t>
            </a:r>
            <a:r>
              <a:rPr lang="en-US" baseline="0" dirty="0" smtClean="0"/>
              <a:t>?</a:t>
            </a:r>
            <a:endParaRPr lang="en-US" dirty="0" smtClean="0"/>
          </a:p>
          <a:p>
            <a:endParaRPr lang="en-US" dirty="0" smtClean="0"/>
          </a:p>
          <a:p>
            <a:r>
              <a:rPr lang="en-US" dirty="0" smtClean="0"/>
              <a:t>Our use of feedback in a game is based on not only providing feedback to the</a:t>
            </a:r>
            <a:r>
              <a:rPr lang="en-US" baseline="0" dirty="0" smtClean="0"/>
              <a:t> </a:t>
            </a:r>
            <a:r>
              <a:rPr lang="en-US" dirty="0" smtClean="0"/>
              <a:t>user on how they did but also in FRAMING. The use of excessive flashy colors and sounds to reward a player for</a:t>
            </a:r>
            <a:r>
              <a:rPr lang="en-US" baseline="0" dirty="0" smtClean="0"/>
              <a:t> actions that are not actually serving their needs is in order to create a particular perceptual frame on the activity. The thing about framing is that it is a propaganda technique. That has its place. But controversial I know! -- the point of social games is not to persuade users to play the social game more; it is to enable the user to have fun. In the end, because of increasing familiarity, we end up actually losing the impact of this icing on the cake, and that’s when users see the cake is actually sawdust. Because of the iterative tit for tat behavior, this actually results in actively alienating consumers, preventing later revenue from the same source. The other principles I already discussed get across why merely dangling another carrot is not the best long-term viable strategy for revenue or customer loyalty.</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commonest</a:t>
            </a:r>
            <a:r>
              <a:rPr lang="en-US" baseline="0" dirty="0" smtClean="0"/>
              <a:t> reason for the above typical failures is failing to put oneself in the mind of the users. We think of a product as being bad </a:t>
            </a:r>
            <a:r>
              <a:rPr lang="en-US" baseline="0" dirty="0" smtClean="0"/>
              <a:t>or </a:t>
            </a:r>
            <a:r>
              <a:rPr lang="en-US" baseline="0" dirty="0" smtClean="0"/>
              <a:t>exploitative design when it exists more for the sake of the developer than it does for the sake of the user. Providing value to a customer is the heart of a lasting business.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It’s always a mistake in product design to not ask the customers what their needs are. But it is equally dangerous to accept what they say as the truth. They are going to give you an implementation as an answer, not the REASON why they are asking. There’s a thing called Performance </a:t>
            </a:r>
            <a:r>
              <a:rPr lang="en-US" baseline="0" dirty="0" err="1" smtClean="0"/>
              <a:t>vs</a:t>
            </a:r>
            <a:r>
              <a:rPr lang="en-US" baseline="0" dirty="0" smtClean="0"/>
              <a:t> Preference in ergonomics (Bailey) and usability (</a:t>
            </a:r>
            <a:r>
              <a:rPr lang="en-US" baseline="0" dirty="0" err="1" smtClean="0"/>
              <a:t>Jakob</a:t>
            </a:r>
            <a:r>
              <a:rPr lang="en-US" baseline="0" dirty="0" smtClean="0"/>
              <a:t> Nielsen &amp; Jonathan Levy)… the Dvorak keyboard IS better. But QWERTY wins… people often prefer something suboptimal.  This is why the </a:t>
            </a:r>
            <a:r>
              <a:rPr lang="en-US" baseline="0" dirty="0" err="1" smtClean="0"/>
              <a:t>dogfooding</a:t>
            </a:r>
            <a:r>
              <a:rPr lang="en-US" baseline="0" dirty="0" smtClean="0"/>
              <a:t> practice is so important, and it is why Steve Jobs led Apple not based on focus groups but based on user testing. They are not the same thing.</a:t>
            </a:r>
          </a:p>
          <a:p>
            <a:endParaRPr lang="en-US" baseline="0"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GDC1211_2012_SOGS.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1291" cy="5143500"/>
          </a:xfrm>
          <a:prstGeom prst="rect">
            <a:avLst/>
          </a:prstGeom>
        </p:spPr>
      </p:pic>
      <p:sp>
        <p:nvSpPr>
          <p:cNvPr id="4" name="Rectangle 3"/>
          <p:cNvSpPr/>
          <p:nvPr userDrawn="1"/>
        </p:nvSpPr>
        <p:spPr bwMode="auto">
          <a:xfrm>
            <a:off x="0" y="0"/>
            <a:ext cx="9144000" cy="440055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077200" cy="781050"/>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33400" y="1504950"/>
            <a:ext cx="8077200" cy="2743200"/>
          </a:xfrm>
          <a:prstGeom prst="rect">
            <a:avLst/>
          </a:prstGeom>
        </p:spPr>
        <p:txBody>
          <a:bodyPr/>
          <a:lstStyle>
            <a:lvl1pPr indent="-27432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Table 2"/>
          <p:cNvGraphicFramePr>
            <a:graphicFrameLocks noGrp="1"/>
          </p:cNvGraphicFramePr>
          <p:nvPr userDrawn="1"/>
        </p:nvGraphicFramePr>
        <p:xfrm>
          <a:off x="0" y="387351"/>
          <a:ext cx="3048000" cy="4241799"/>
        </p:xfrm>
        <a:graphic>
          <a:graphicData uri="http://schemas.openxmlformats.org/drawingml/2006/table">
            <a:tbl>
              <a:tblPr firstRow="1" bandRow="1">
                <a:tableStyleId>{5C22544A-7EE6-4342-B048-85BDC9FD1C3A}</a:tableStyleId>
              </a:tblPr>
              <a:tblGrid>
                <a:gridCol w="3048000"/>
              </a:tblGrid>
              <a:tr h="1413933">
                <a:tc>
                  <a:txBody>
                    <a:bodyPr/>
                    <a:lstStyle/>
                    <a:p>
                      <a:pPr algn="r"/>
                      <a:r>
                        <a:rPr lang="en-US" sz="5400" b="1" dirty="0" smtClean="0">
                          <a:solidFill>
                            <a:srgbClr val="000000"/>
                          </a:solidFill>
                          <a:latin typeface="Edwardian Script ITC" pitchFamily="66" charset="0"/>
                        </a:rPr>
                        <a:t>Good Design</a:t>
                      </a:r>
                      <a:endParaRPr lang="en-US" sz="5400" b="1" dirty="0">
                        <a:solidFill>
                          <a:srgbClr val="000000"/>
                        </a:solidFill>
                        <a:latin typeface="Edwardian Script ITC"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413933">
                <a:tc>
                  <a:txBody>
                    <a:bodyPr/>
                    <a:lstStyle/>
                    <a:p>
                      <a:pPr algn="r"/>
                      <a:r>
                        <a:rPr lang="en-US" sz="4000" b="1" dirty="0" smtClean="0">
                          <a:solidFill>
                            <a:srgbClr val="000000"/>
                          </a:solidFill>
                          <a:latin typeface="Comic Sans MS" pitchFamily="66" charset="0"/>
                        </a:rPr>
                        <a:t>Bad Design</a:t>
                      </a:r>
                      <a:endParaRPr lang="en-US" sz="4000" b="1" dirty="0">
                        <a:solidFill>
                          <a:srgbClr val="000000"/>
                        </a:solidFill>
                        <a:latin typeface="Comic Sans MS" pitchFamily="66"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413933">
                <a:tc>
                  <a:txBody>
                    <a:bodyPr/>
                    <a:lstStyle/>
                    <a:p>
                      <a:pPr algn="r"/>
                      <a:r>
                        <a:rPr lang="en-US" sz="4000" b="1" dirty="0" smtClean="0">
                          <a:solidFill>
                            <a:srgbClr val="000000"/>
                          </a:solidFill>
                          <a:latin typeface="Minion Pro" pitchFamily="18" charset="0"/>
                        </a:rPr>
                        <a:t>Great Design</a:t>
                      </a:r>
                      <a:endParaRPr lang="en-US" sz="4000" b="1" dirty="0">
                        <a:solidFill>
                          <a:srgbClr val="000000"/>
                        </a:solidFill>
                        <a:latin typeface="Minion Pro"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userDrawn="1"/>
        </p:nvGraphicFramePr>
        <p:xfrm>
          <a:off x="3124200" y="590550"/>
          <a:ext cx="5791200" cy="4241799"/>
        </p:xfrm>
        <a:graphic>
          <a:graphicData uri="http://schemas.openxmlformats.org/drawingml/2006/table">
            <a:tbl>
              <a:tblPr firstRow="1" bandRow="1">
                <a:tableStyleId>{5C22544A-7EE6-4342-B048-85BDC9FD1C3A}</a:tableStyleId>
              </a:tblPr>
              <a:tblGrid>
                <a:gridCol w="5791200"/>
              </a:tblGrid>
              <a:tr h="1413933">
                <a:tc>
                  <a:txBody>
                    <a:bodyPr/>
                    <a:lstStyle/>
                    <a:p>
                      <a:pPr algn="l"/>
                      <a:endParaRPr lang="en-US" sz="5400" dirty="0">
                        <a:solidFill>
                          <a:srgbClr val="000000"/>
                        </a:solidFill>
                        <a:latin typeface="Edwardian Script ITC" pitchFamily="66" charset="0"/>
                      </a:endParaRPr>
                    </a:p>
                  </a:txBody>
                  <a:tcPr anchor="ctr">
                    <a:noFill/>
                  </a:tcPr>
                </a:tc>
              </a:tr>
              <a:tr h="1413933">
                <a:tc>
                  <a:txBody>
                    <a:bodyPr/>
                    <a:lstStyle/>
                    <a:p>
                      <a:pPr algn="l"/>
                      <a:endParaRPr lang="en-US" sz="4000" dirty="0">
                        <a:solidFill>
                          <a:srgbClr val="000000"/>
                        </a:solidFill>
                        <a:latin typeface="Comic Sans MS" pitchFamily="66" charset="0"/>
                      </a:endParaRPr>
                    </a:p>
                  </a:txBody>
                  <a:tcPr anchor="ctr">
                    <a:noFill/>
                  </a:tcPr>
                </a:tc>
              </a:tr>
              <a:tr h="1413933">
                <a:tc>
                  <a:txBody>
                    <a:bodyPr/>
                    <a:lstStyle/>
                    <a:p>
                      <a:pPr algn="l"/>
                      <a:endParaRPr lang="en-US" sz="4000" dirty="0">
                        <a:solidFill>
                          <a:srgbClr val="000000"/>
                        </a:solidFill>
                        <a:latin typeface="Minion Pro" pitchFamily="18" charset="0"/>
                      </a:endParaRPr>
                    </a:p>
                  </a:txBody>
                  <a:tcPr anchor="ctr">
                    <a:noFill/>
                  </a:tcPr>
                </a:tc>
              </a:tr>
            </a:tbl>
          </a:graphicData>
        </a:graphic>
      </p:graphicFrame>
      <p:pic>
        <p:nvPicPr>
          <p:cNvPr id="8" name="Picture 7" descr="playdom_horizontal_colorCROPPED"/>
          <p:cNvPicPr>
            <a:picLocks noChangeAspect="1" noChangeArrowheads="1"/>
          </p:cNvPicPr>
          <p:nvPr userDrawn="1"/>
        </p:nvPicPr>
        <p:blipFill>
          <a:blip r:embed="rId2">
            <a:grayscl/>
            <a:lum bright="26000" contrast="-41000"/>
          </a:blip>
          <a:srcRect/>
          <a:stretch>
            <a:fillRect/>
          </a:stretch>
        </p:blipFill>
        <p:spPr bwMode="auto">
          <a:xfrm>
            <a:off x="7924800" y="4781550"/>
            <a:ext cx="1143000" cy="324971"/>
          </a:xfrm>
          <a:prstGeom prst="rect">
            <a:avLst/>
          </a:prstGeom>
          <a:noFill/>
          <a:ln w="9525">
            <a:noFill/>
            <a:miter lim="800000"/>
            <a:headEnd/>
            <a:tailEnd/>
          </a:ln>
        </p:spPr>
      </p:pic>
      <p:sp>
        <p:nvSpPr>
          <p:cNvPr id="9" name="TextBox 8"/>
          <p:cNvSpPr txBox="1"/>
          <p:nvPr userDrawn="1"/>
        </p:nvSpPr>
        <p:spPr>
          <a:xfrm>
            <a:off x="0" y="4781550"/>
            <a:ext cx="7772400" cy="307777"/>
          </a:xfrm>
          <a:prstGeom prst="rect">
            <a:avLst/>
          </a:prstGeom>
          <a:noFill/>
        </p:spPr>
        <p:txBody>
          <a:bodyPr wrap="square" rtlCol="0">
            <a:spAutoFit/>
          </a:bodyPr>
          <a:lstStyle/>
          <a:p>
            <a:pPr algn="l"/>
            <a:r>
              <a:rPr lang="en-US" sz="1400" dirty="0" err="1" smtClean="0">
                <a:solidFill>
                  <a:schemeClr val="accent4">
                    <a:lumMod val="50000"/>
                  </a:schemeClr>
                </a:solidFill>
                <a:latin typeface="Candara" pitchFamily="34" charset="0"/>
              </a:rPr>
              <a:t>Raph</a:t>
            </a:r>
            <a:r>
              <a:rPr lang="en-US" sz="1400" dirty="0" smtClean="0">
                <a:solidFill>
                  <a:schemeClr val="accent4">
                    <a:lumMod val="50000"/>
                  </a:schemeClr>
                </a:solidFill>
                <a:latin typeface="Candara" pitchFamily="34" charset="0"/>
              </a:rPr>
              <a:t> </a:t>
            </a:r>
            <a:r>
              <a:rPr lang="en-US" sz="1400" dirty="0" err="1" smtClean="0">
                <a:solidFill>
                  <a:schemeClr val="accent4">
                    <a:lumMod val="50000"/>
                  </a:schemeClr>
                </a:solidFill>
                <a:latin typeface="Candara" pitchFamily="34" charset="0"/>
              </a:rPr>
              <a:t>Koster</a:t>
            </a:r>
            <a:r>
              <a:rPr lang="en-US" sz="1400" dirty="0" smtClean="0">
                <a:solidFill>
                  <a:schemeClr val="accent4">
                    <a:lumMod val="50000"/>
                  </a:schemeClr>
                </a:solidFill>
                <a:latin typeface="Candara" pitchFamily="34" charset="0"/>
              </a:rPr>
              <a:t>, VP Creative Design</a:t>
            </a:r>
            <a:endParaRPr lang="en-US" sz="1400" dirty="0">
              <a:solidFill>
                <a:schemeClr val="accent4">
                  <a:lumMod val="50000"/>
                </a:schemeClr>
              </a:solidFill>
              <a:latin typeface="Candara" pitchFamily="34" charset="0"/>
            </a:endParaRP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DC1211_2012_SOGSContent.jp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0" y="0"/>
            <a:ext cx="9141291" cy="5143500"/>
          </a:xfrm>
          <a:prstGeom prst="rect">
            <a:avLst/>
          </a:prstGeom>
        </p:spPr>
      </p:pic>
    </p:spTree>
  </p:cSld>
  <p:clrMap bg1="dk2" tx1="lt1" bg2="dk1" tx2="lt2" accent1="accent1" accent2="accent2" accent3="accent3" accent4="accent4" accent5="accent5" accent6="accent6" hlink="hlink" folHlink="folHlink"/>
  <p:sldLayoutIdLst>
    <p:sldLayoutId id="2147483671" r:id="rId1"/>
    <p:sldLayoutId id="2147483672" r:id="rId2"/>
    <p:sldLayoutId id="2147483674" r:id="rId3"/>
  </p:sldLayoutIdLst>
  <p:transition spd="slow">
    <p:fade/>
  </p:transition>
  <p:timing>
    <p:tnLst>
      <p:par>
        <p:cTn id="1" dur="indefinite" restart="never" nodeType="tmRoot"/>
      </p:par>
    </p:tnLst>
  </p:timing>
  <p:txStyles>
    <p:title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p:titleStyle>
    <p:bodyStyle>
      <a:lvl1pPr marL="0" indent="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209550"/>
          <a:ext cx="7239000" cy="3071902"/>
        </p:xfrm>
        <a:graphic>
          <a:graphicData uri="http://schemas.openxmlformats.org/drawingml/2006/table">
            <a:tbl>
              <a:tblPr firstRow="1" bandRow="1">
                <a:tableStyleId>{5C22544A-7EE6-4342-B048-85BDC9FD1C3A}</a:tableStyleId>
              </a:tblPr>
              <a:tblGrid>
                <a:gridCol w="7239000"/>
              </a:tblGrid>
              <a:tr h="1054328">
                <a:tc>
                  <a:txBody>
                    <a:bodyPr/>
                    <a:lstStyle/>
                    <a:p>
                      <a:pPr algn="l"/>
                      <a:r>
                        <a:rPr lang="en-US" sz="6600" b="0" dirty="0" smtClean="0">
                          <a:solidFill>
                            <a:srgbClr val="000000"/>
                          </a:solidFill>
                          <a:latin typeface="Edwardian Script ITC" pitchFamily="66" charset="0"/>
                        </a:rPr>
                        <a:t>Good Design</a:t>
                      </a:r>
                      <a:endParaRPr lang="en-US" sz="6600" b="0" dirty="0">
                        <a:solidFill>
                          <a:srgbClr val="000000"/>
                        </a:solidFill>
                        <a:latin typeface="Edwardian Script ITC"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050668">
                <a:tc>
                  <a:txBody>
                    <a:bodyPr/>
                    <a:lstStyle/>
                    <a:p>
                      <a:pPr algn="l"/>
                      <a:r>
                        <a:rPr lang="en-US" sz="4800" b="0" dirty="0" smtClean="0">
                          <a:solidFill>
                            <a:srgbClr val="000000"/>
                          </a:solidFill>
                          <a:latin typeface="Comic Sans MS" pitchFamily="66" charset="0"/>
                        </a:rPr>
                        <a:t>Bad Design</a:t>
                      </a:r>
                      <a:endParaRPr lang="en-US" sz="4800" b="0" dirty="0">
                        <a:solidFill>
                          <a:srgbClr val="000000"/>
                        </a:solidFill>
                        <a:latin typeface="Comic Sans MS" pitchFamily="66"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923954">
                <a:tc>
                  <a:txBody>
                    <a:bodyPr/>
                    <a:lstStyle/>
                    <a:p>
                      <a:pPr algn="l"/>
                      <a:endParaRPr lang="en-US" sz="5400" b="0" dirty="0">
                        <a:solidFill>
                          <a:srgbClr val="000000"/>
                        </a:solidFill>
                        <a:latin typeface="Minion Pro"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Title 3"/>
          <p:cNvSpPr>
            <a:spLocks noGrp="1"/>
          </p:cNvSpPr>
          <p:nvPr>
            <p:ph type="title" idx="4294967295"/>
          </p:nvPr>
        </p:nvSpPr>
        <p:spPr>
          <a:xfrm>
            <a:off x="152400" y="3257550"/>
            <a:ext cx="8839200" cy="857250"/>
          </a:xfrm>
          <a:prstGeom prst="rect">
            <a:avLst/>
          </a:prstGeom>
        </p:spPr>
        <p:txBody>
          <a:bodyPr/>
          <a:lstStyle/>
          <a:p>
            <a:pPr algn="r"/>
            <a:r>
              <a:rPr lang="en-US" sz="2000" dirty="0" err="1" smtClean="0">
                <a:latin typeface="Candara" pitchFamily="34" charset="0"/>
              </a:rPr>
              <a:t>Raph</a:t>
            </a:r>
            <a:r>
              <a:rPr lang="en-US" sz="2000" dirty="0" smtClean="0">
                <a:latin typeface="Candara" pitchFamily="34" charset="0"/>
              </a:rPr>
              <a:t> </a:t>
            </a:r>
            <a:r>
              <a:rPr lang="en-US" sz="2000" dirty="0" err="1" smtClean="0">
                <a:latin typeface="Candara" pitchFamily="34" charset="0"/>
              </a:rPr>
              <a:t>Koster</a:t>
            </a:r>
            <a:r>
              <a:rPr lang="en-US" sz="2000" dirty="0" smtClean="0">
                <a:latin typeface="Candara" pitchFamily="34" charset="0"/>
              </a:rPr>
              <a:t>,</a:t>
            </a:r>
            <a:br>
              <a:rPr lang="en-US" sz="2000" dirty="0" smtClean="0">
                <a:latin typeface="Candara" pitchFamily="34" charset="0"/>
              </a:rPr>
            </a:br>
            <a:r>
              <a:rPr lang="en-US" sz="2000" dirty="0" smtClean="0">
                <a:latin typeface="Candara" pitchFamily="34" charset="0"/>
              </a:rPr>
              <a:t>VP of Creative Design</a:t>
            </a:r>
            <a:endParaRPr lang="en-US" sz="2000" dirty="0">
              <a:latin typeface="Candara" pitchFamily="34" charset="0"/>
            </a:endParaRPr>
          </a:p>
        </p:txBody>
      </p:sp>
      <p:pic>
        <p:nvPicPr>
          <p:cNvPr id="5" name="Picture 4" descr="playdom_horizontal_colorCROPPED"/>
          <p:cNvPicPr>
            <a:picLocks noChangeAspect="1" noChangeArrowheads="1"/>
          </p:cNvPicPr>
          <p:nvPr/>
        </p:nvPicPr>
        <p:blipFill>
          <a:blip r:embed="rId3">
            <a:lum bright="6000"/>
          </a:blip>
          <a:srcRect/>
          <a:stretch>
            <a:fillRect/>
          </a:stretch>
        </p:blipFill>
        <p:spPr bwMode="auto">
          <a:xfrm>
            <a:off x="7620000" y="3873500"/>
            <a:ext cx="1295400" cy="368300"/>
          </a:xfrm>
          <a:prstGeom prst="rect">
            <a:avLst/>
          </a:prstGeom>
          <a:noFill/>
          <a:ln w="9525">
            <a:noFill/>
            <a:miter lim="800000"/>
            <a:headEnd/>
            <a:tailEnd/>
          </a:ln>
        </p:spPr>
      </p:pic>
      <p:graphicFrame>
        <p:nvGraphicFramePr>
          <p:cNvPr id="6" name="Table 5"/>
          <p:cNvGraphicFramePr>
            <a:graphicFrameLocks noGrp="1"/>
          </p:cNvGraphicFramePr>
          <p:nvPr/>
        </p:nvGraphicFramePr>
        <p:xfrm>
          <a:off x="228600" y="338048"/>
          <a:ext cx="7239000" cy="3071902"/>
        </p:xfrm>
        <a:graphic>
          <a:graphicData uri="http://schemas.openxmlformats.org/drawingml/2006/table">
            <a:tbl>
              <a:tblPr firstRow="1" bandRow="1">
                <a:tableStyleId>{5C22544A-7EE6-4342-B048-85BDC9FD1C3A}</a:tableStyleId>
              </a:tblPr>
              <a:tblGrid>
                <a:gridCol w="7239000"/>
              </a:tblGrid>
              <a:tr h="1054328">
                <a:tc>
                  <a:txBody>
                    <a:bodyPr/>
                    <a:lstStyle/>
                    <a:p>
                      <a:pPr algn="l"/>
                      <a:endParaRPr lang="en-US" sz="6600" b="0" dirty="0">
                        <a:solidFill>
                          <a:srgbClr val="000000"/>
                        </a:solidFill>
                        <a:latin typeface="Edwardian Script ITC"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050668">
                <a:tc>
                  <a:txBody>
                    <a:bodyPr/>
                    <a:lstStyle/>
                    <a:p>
                      <a:pPr algn="l"/>
                      <a:endParaRPr lang="en-US" sz="4800" b="0" dirty="0">
                        <a:solidFill>
                          <a:srgbClr val="000000"/>
                        </a:solidFill>
                        <a:latin typeface="Comic Sans MS" pitchFamily="66"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923954">
                <a:tc>
                  <a:txBody>
                    <a:bodyPr/>
                    <a:lstStyle/>
                    <a:p>
                      <a:pPr algn="l"/>
                      <a:r>
                        <a:rPr lang="en-US" sz="5400" b="0" dirty="0" smtClean="0">
                          <a:solidFill>
                            <a:srgbClr val="000000"/>
                          </a:solidFill>
                          <a:latin typeface="Minion Pro" pitchFamily="18" charset="0"/>
                        </a:rPr>
                        <a:t>Great Design</a:t>
                      </a:r>
                      <a:endParaRPr lang="en-US" sz="5400" b="0" dirty="0">
                        <a:solidFill>
                          <a:srgbClr val="000000"/>
                        </a:solidFill>
                        <a:latin typeface="Minion Pro"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6717441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18972" y="816270"/>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r>
                        <a:rPr lang="en-US" sz="3600" b="0" dirty="0" smtClean="0">
                          <a:solidFill>
                            <a:srgbClr val="000000"/>
                          </a:solidFill>
                          <a:latin typeface="Candara" pitchFamily="34" charset="0"/>
                        </a:rPr>
                        <a:t>is at the user’s skill level.</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3011424" y="807975"/>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r>
                        <a:rPr lang="en-US" sz="3600" b="0" baseline="0" dirty="0" smtClean="0">
                          <a:solidFill>
                            <a:srgbClr val="000000"/>
                          </a:solidFill>
                          <a:latin typeface="Candara" pitchFamily="34" charset="0"/>
                        </a:rPr>
                        <a:t>never asked the user.</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71800" y="819150"/>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grows user skills.</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71800" y="816270"/>
          <a:ext cx="5762172" cy="4165599"/>
        </p:xfrm>
        <a:graphic>
          <a:graphicData uri="http://schemas.openxmlformats.org/drawingml/2006/table">
            <a:tbl>
              <a:tblPr firstRow="1" bandRow="1">
                <a:tableStyleId>{5C22544A-7EE6-4342-B048-85BDC9FD1C3A}</a:tableStyleId>
              </a:tblPr>
              <a:tblGrid>
                <a:gridCol w="5762172"/>
              </a:tblGrid>
              <a:tr h="1388533">
                <a:tc>
                  <a:txBody>
                    <a:bodyPr/>
                    <a:lstStyle/>
                    <a:p>
                      <a:pPr algn="l"/>
                      <a:r>
                        <a:rPr lang="en-US" sz="3600" b="0" dirty="0" smtClean="0">
                          <a:solidFill>
                            <a:srgbClr val="000000"/>
                          </a:solidFill>
                          <a:latin typeface="Candara" pitchFamily="34" charset="0"/>
                        </a:rPr>
                        <a:t>has only what it needs.</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2990088" y="826263"/>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r>
                        <a:rPr lang="en-US" sz="3600" b="0" baseline="0" dirty="0" smtClean="0">
                          <a:solidFill>
                            <a:srgbClr val="000000"/>
                          </a:solidFill>
                          <a:latin typeface="Candara" pitchFamily="34" charset="0"/>
                        </a:rPr>
                        <a:t>is cluttered.</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56560" y="834390"/>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has fewer parts than</a:t>
                      </a:r>
                      <a:r>
                        <a:rPr lang="en-US" sz="3600" b="0" baseline="0" dirty="0" smtClean="0">
                          <a:solidFill>
                            <a:srgbClr val="000000"/>
                          </a:solidFill>
                          <a:latin typeface="Candara" pitchFamily="34" charset="0"/>
                        </a:rPr>
                        <a:t> seem possible</a:t>
                      </a:r>
                      <a:r>
                        <a:rPr lang="en-US" sz="3600" b="0" dirty="0" smtClean="0">
                          <a:solidFill>
                            <a:srgbClr val="000000"/>
                          </a:solidFill>
                          <a:latin typeface="Candara" pitchFamily="34" charset="0"/>
                        </a:rPr>
                        <a:t>.</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18972" y="780658"/>
          <a:ext cx="5715000" cy="4153291"/>
        </p:xfrm>
        <a:graphic>
          <a:graphicData uri="http://schemas.openxmlformats.org/drawingml/2006/table">
            <a:tbl>
              <a:tblPr firstRow="1" bandRow="1">
                <a:tableStyleId>{5C22544A-7EE6-4342-B048-85BDC9FD1C3A}</a:tableStyleId>
              </a:tblPr>
              <a:tblGrid>
                <a:gridCol w="5715000"/>
              </a:tblGrid>
              <a:tr h="1363783">
                <a:tc>
                  <a:txBody>
                    <a:bodyPr/>
                    <a:lstStyle/>
                    <a:p>
                      <a:pPr algn="l"/>
                      <a:r>
                        <a:rPr lang="en-US" sz="3600" b="0" dirty="0" smtClean="0">
                          <a:solidFill>
                            <a:srgbClr val="000000"/>
                          </a:solidFill>
                          <a:latin typeface="Candara" pitchFamily="34" charset="0"/>
                        </a:rPr>
                        <a:t>is intentional.</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428911">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60597">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3029712" y="856859"/>
          <a:ext cx="5715000" cy="4153291"/>
        </p:xfrm>
        <a:graphic>
          <a:graphicData uri="http://schemas.openxmlformats.org/drawingml/2006/table">
            <a:tbl>
              <a:tblPr firstRow="1" bandRow="1">
                <a:tableStyleId>{5C22544A-7EE6-4342-B048-85BDC9FD1C3A}</a:tableStyleId>
              </a:tblPr>
              <a:tblGrid>
                <a:gridCol w="5715000"/>
              </a:tblGrid>
              <a:tr h="136378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428911">
                <a:tc>
                  <a:txBody>
                    <a:bodyPr/>
                    <a:lstStyle/>
                    <a:p>
                      <a:pPr algn="l"/>
                      <a:r>
                        <a:rPr lang="en-US" sz="3600" b="0" baseline="0" dirty="0" smtClean="0">
                          <a:solidFill>
                            <a:srgbClr val="000000"/>
                          </a:solidFill>
                          <a:latin typeface="Candara" pitchFamily="34" charset="0"/>
                        </a:rPr>
                        <a:t>is planned, exhaustively, on paper.</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60597">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71800" y="801995"/>
          <a:ext cx="5715000" cy="4153291"/>
        </p:xfrm>
        <a:graphic>
          <a:graphicData uri="http://schemas.openxmlformats.org/drawingml/2006/table">
            <a:tbl>
              <a:tblPr firstRow="1" bandRow="1">
                <a:tableStyleId>{5C22544A-7EE6-4342-B048-85BDC9FD1C3A}</a:tableStyleId>
              </a:tblPr>
              <a:tblGrid>
                <a:gridCol w="5715000"/>
              </a:tblGrid>
              <a:tr h="136378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428911">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60597">
                <a:tc>
                  <a:txBody>
                    <a:bodyPr/>
                    <a:lstStyle/>
                    <a:p>
                      <a:pPr algn="l"/>
                      <a:r>
                        <a:rPr lang="en-US" sz="3600" b="0" dirty="0" smtClean="0">
                          <a:solidFill>
                            <a:srgbClr val="000000"/>
                          </a:solidFill>
                          <a:latin typeface="Candara" pitchFamily="34" charset="0"/>
                        </a:rPr>
                        <a:t>reveals itself while working in the</a:t>
                      </a:r>
                      <a:r>
                        <a:rPr lang="en-US" sz="3600" b="0" baseline="0" dirty="0" smtClean="0">
                          <a:solidFill>
                            <a:srgbClr val="000000"/>
                          </a:solidFill>
                          <a:latin typeface="Candara" pitchFamily="34" charset="0"/>
                        </a:rPr>
                        <a:t> materials</a:t>
                      </a:r>
                      <a:r>
                        <a:rPr lang="en-US" sz="3600" b="0" dirty="0" smtClean="0">
                          <a:solidFill>
                            <a:srgbClr val="000000"/>
                          </a:solidFill>
                          <a:latin typeface="Candara" pitchFamily="34" charset="0"/>
                        </a:rPr>
                        <a:t>.</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28399" y="835124"/>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r>
                        <a:rPr lang="en-US" sz="3600" b="0" dirty="0" smtClean="0">
                          <a:solidFill>
                            <a:srgbClr val="000000"/>
                          </a:solidFill>
                          <a:latin typeface="Candara" pitchFamily="34" charset="0"/>
                        </a:rPr>
                        <a:t>gets people to play for utility.</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2971800" y="819150"/>
          <a:ext cx="5562600" cy="4165599"/>
        </p:xfrm>
        <a:graphic>
          <a:graphicData uri="http://schemas.openxmlformats.org/drawingml/2006/table">
            <a:tbl>
              <a:tblPr firstRow="1" bandRow="1">
                <a:tableStyleId>{5C22544A-7EE6-4342-B048-85BDC9FD1C3A}</a:tableStyleId>
              </a:tblPr>
              <a:tblGrid>
                <a:gridCol w="55626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r>
                        <a:rPr lang="en-US" sz="3600" b="0" baseline="0" dirty="0" smtClean="0">
                          <a:solidFill>
                            <a:srgbClr val="000000"/>
                          </a:solidFill>
                          <a:latin typeface="Candara" pitchFamily="34" charset="0"/>
                        </a:rPr>
                        <a:t>gets people to pay as quickly as possible.</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50464" y="837438"/>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makes money as an incidental consequence.</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18972" y="808939"/>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r>
                        <a:rPr lang="en-US" sz="3600" b="0" dirty="0" smtClean="0">
                          <a:solidFill>
                            <a:srgbClr val="000000"/>
                          </a:solidFill>
                          <a:latin typeface="Candara" pitchFamily="34" charset="0"/>
                        </a:rPr>
                        <a:t>makes companies.</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2971800" y="837438"/>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r>
                        <a:rPr lang="en-US" sz="3600" b="0" baseline="0" dirty="0" smtClean="0">
                          <a:solidFill>
                            <a:srgbClr val="000000"/>
                          </a:solidFill>
                          <a:latin typeface="Candara" pitchFamily="34" charset="0"/>
                        </a:rPr>
                        <a:t>can make plenty of money.</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71800" y="826263"/>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builds legacies, cultures, and communities.</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18972" y="816270"/>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r>
                        <a:rPr lang="en-US" sz="3600" b="0" dirty="0" smtClean="0">
                          <a:solidFill>
                            <a:srgbClr val="000000"/>
                          </a:solidFill>
                          <a:latin typeface="Candara" pitchFamily="34" charset="0"/>
                        </a:rPr>
                        <a:t>converses.</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3048000" y="826263"/>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r>
                        <a:rPr lang="en-US" sz="3600" b="0" baseline="0" dirty="0" smtClean="0">
                          <a:solidFill>
                            <a:srgbClr val="000000"/>
                          </a:solidFill>
                          <a:latin typeface="Candara" pitchFamily="34" charset="0"/>
                        </a:rPr>
                        <a:t>tells.</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54547" y="810045"/>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connects people.</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0" y="816270"/>
          <a:ext cx="5685972" cy="4165599"/>
        </p:xfrm>
        <a:graphic>
          <a:graphicData uri="http://schemas.openxmlformats.org/drawingml/2006/table">
            <a:tbl>
              <a:tblPr firstRow="1" bandRow="1">
                <a:tableStyleId>{5C22544A-7EE6-4342-B048-85BDC9FD1C3A}</a:tableStyleId>
              </a:tblPr>
              <a:tblGrid>
                <a:gridCol w="5685972"/>
              </a:tblGrid>
              <a:tr h="1388533">
                <a:tc>
                  <a:txBody>
                    <a:bodyPr/>
                    <a:lstStyle/>
                    <a:p>
                      <a:pPr algn="l"/>
                      <a:r>
                        <a:rPr lang="en-US" sz="3600" b="0" dirty="0" smtClean="0">
                          <a:solidFill>
                            <a:srgbClr val="000000"/>
                          </a:solidFill>
                          <a:latin typeface="Candara" pitchFamily="34" charset="0"/>
                        </a:rPr>
                        <a:t>executes on the possible.</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3032760" y="837438"/>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r>
                        <a:rPr lang="en-US" sz="3600" b="0" baseline="0" dirty="0" smtClean="0">
                          <a:solidFill>
                            <a:srgbClr val="000000"/>
                          </a:solidFill>
                          <a:latin typeface="Candara" pitchFamily="34" charset="0"/>
                        </a:rPr>
                        <a:t>ships on time.</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3003429" y="810045"/>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reaches for the implausible.</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18972" y="821922"/>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r>
                        <a:rPr lang="en-US" sz="3600" b="0" dirty="0" smtClean="0">
                          <a:solidFill>
                            <a:srgbClr val="000000"/>
                          </a:solidFill>
                          <a:latin typeface="Candara" pitchFamily="34" charset="0"/>
                        </a:rPr>
                        <a:t>doesn’t fail.</a:t>
                      </a:r>
                      <a:endParaRPr lang="en-US" sz="3600" b="0" dirty="0">
                        <a:solidFill>
                          <a:srgbClr val="000000"/>
                        </a:solidFill>
                        <a:latin typeface="Candara" pitchFamily="34" charset="0"/>
                      </a:endParaRPr>
                    </a:p>
                  </a:txBody>
                  <a:tcPr>
                    <a:noFill/>
                  </a:tcPr>
                </a:tc>
              </a:tr>
              <a:tr h="1388533">
                <a:tc>
                  <a:txBody>
                    <a:bodyPr/>
                    <a:lstStyle/>
                    <a:p>
                      <a:pPr algn="l"/>
                      <a:endParaRPr lang="en-US" sz="3600" b="0" dirty="0">
                        <a:solidFill>
                          <a:srgbClr val="000000"/>
                        </a:solidFill>
                        <a:latin typeface="Candara" pitchFamily="34" charset="0"/>
                      </a:endParaRPr>
                    </a:p>
                  </a:txBody>
                  <a:tcPr>
                    <a:lnB w="12700" cmpd="sng">
                      <a:noFill/>
                    </a:lnB>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2971800" y="844551"/>
          <a:ext cx="5715000" cy="4258732"/>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noFill/>
                  </a:tcPr>
                </a:tc>
              </a:tr>
              <a:tr h="1481666">
                <a:tc>
                  <a:txBody>
                    <a:bodyPr/>
                    <a:lstStyle/>
                    <a:p>
                      <a:pPr algn="l"/>
                      <a:r>
                        <a:rPr lang="en-US" sz="3600" b="0" baseline="0" dirty="0" smtClean="0">
                          <a:solidFill>
                            <a:srgbClr val="000000"/>
                          </a:solidFill>
                          <a:latin typeface="Candara" pitchFamily="34" charset="0"/>
                        </a:rPr>
                        <a:t>fails a lot.</a:t>
                      </a:r>
                      <a:endParaRPr lang="en-US" sz="3600" b="0" dirty="0">
                        <a:solidFill>
                          <a:srgbClr val="000000"/>
                        </a:solidFill>
                        <a:latin typeface="Candara" pitchFamily="34" charset="0"/>
                      </a:endParaRPr>
                    </a:p>
                  </a:txBody>
                  <a:tcPr>
                    <a:lnB w="12700" cmpd="sng">
                      <a:noFill/>
                    </a:lnB>
                    <a:noFill/>
                  </a:tcPr>
                </a:tc>
              </a:tr>
              <a:tr h="1388533">
                <a:tc>
                  <a:txBody>
                    <a:bodyPr/>
                    <a:lstStyle/>
                    <a:p>
                      <a:pPr algn="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35224" y="840486"/>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noFill/>
                  </a:tcPr>
                </a:tc>
              </a:tr>
              <a:tr h="1388533">
                <a:tc>
                  <a:txBody>
                    <a:bodyPr/>
                    <a:lstStyle/>
                    <a:p>
                      <a:pPr algn="l"/>
                      <a:endParaRPr lang="en-US" sz="3600" b="0" dirty="0">
                        <a:solidFill>
                          <a:srgbClr val="000000"/>
                        </a:solidFill>
                        <a:latin typeface="Candara" pitchFamily="34" charset="0"/>
                      </a:endParaRPr>
                    </a:p>
                  </a:txBody>
                  <a:tcPr>
                    <a:lnB w="12700" cmpd="sng">
                      <a:noFill/>
                    </a:lnB>
                    <a:noFill/>
                  </a:tcPr>
                </a:tc>
              </a:tr>
              <a:tr h="1388533">
                <a:tc>
                  <a:txBody>
                    <a:bodyPr/>
                    <a:lstStyle/>
                    <a:p>
                      <a:pPr algn="l"/>
                      <a:r>
                        <a:rPr lang="en-US" sz="3600" b="0" dirty="0" smtClean="0">
                          <a:solidFill>
                            <a:srgbClr val="000000"/>
                          </a:solidFill>
                          <a:latin typeface="Candara" pitchFamily="34" charset="0"/>
                        </a:rPr>
                        <a:t>fails even more. </a:t>
                      </a:r>
                    </a:p>
                    <a:p>
                      <a:pPr algn="r"/>
                      <a:r>
                        <a:rPr lang="en-US" sz="3600" b="0" dirty="0" smtClean="0">
                          <a:solidFill>
                            <a:srgbClr val="000000"/>
                          </a:solidFill>
                          <a:latin typeface="Candara" pitchFamily="34" charset="0"/>
                        </a:rPr>
                        <a:t>And tries again.</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562600" y="666750"/>
          <a:ext cx="3200400" cy="4241799"/>
        </p:xfrm>
        <a:graphic>
          <a:graphicData uri="http://schemas.openxmlformats.org/drawingml/2006/table">
            <a:tbl>
              <a:tblPr firstRow="1" bandRow="1">
                <a:tableStyleId>{5C22544A-7EE6-4342-B048-85BDC9FD1C3A}</a:tableStyleId>
              </a:tblPr>
              <a:tblGrid>
                <a:gridCol w="3200400"/>
              </a:tblGrid>
              <a:tr h="1413933">
                <a:tc>
                  <a:txBody>
                    <a:bodyPr/>
                    <a:lstStyle/>
                    <a:p>
                      <a:pPr algn="r"/>
                      <a:r>
                        <a:rPr lang="en-US" sz="5400" dirty="0" smtClean="0">
                          <a:solidFill>
                            <a:srgbClr val="000000"/>
                          </a:solidFill>
                          <a:latin typeface="Edwardian Script ITC" pitchFamily="66" charset="0"/>
                        </a:rPr>
                        <a:t>Good Design.</a:t>
                      </a:r>
                      <a:endParaRPr lang="en-US" sz="5400" dirty="0">
                        <a:solidFill>
                          <a:srgbClr val="000000"/>
                        </a:solidFill>
                        <a:latin typeface="Edwardian Script ITC" pitchFamily="66" charset="0"/>
                      </a:endParaRPr>
                    </a:p>
                  </a:txBody>
                  <a:tcPr anchor="ctr">
                    <a:noFill/>
                  </a:tcPr>
                </a:tc>
              </a:tr>
              <a:tr h="1413933">
                <a:tc>
                  <a:txBody>
                    <a:bodyPr/>
                    <a:lstStyle/>
                    <a:p>
                      <a:pPr algn="r"/>
                      <a:r>
                        <a:rPr lang="en-US" sz="4000" dirty="0" smtClean="0">
                          <a:solidFill>
                            <a:srgbClr val="000000"/>
                          </a:solidFill>
                          <a:latin typeface="Comic Sans MS" pitchFamily="66" charset="0"/>
                        </a:rPr>
                        <a:t>Bad Design.</a:t>
                      </a:r>
                      <a:endParaRPr lang="en-US" sz="4000" dirty="0">
                        <a:solidFill>
                          <a:srgbClr val="000000"/>
                        </a:solidFill>
                        <a:latin typeface="Comic Sans MS" pitchFamily="66" charset="0"/>
                      </a:endParaRPr>
                    </a:p>
                  </a:txBody>
                  <a:tcPr anchor="ctr">
                    <a:noFill/>
                  </a:tcPr>
                </a:tc>
              </a:tr>
              <a:tr h="1413933">
                <a:tc>
                  <a:txBody>
                    <a:bodyPr/>
                    <a:lstStyle/>
                    <a:p>
                      <a:pPr algn="r"/>
                      <a:r>
                        <a:rPr lang="en-US" sz="4000" dirty="0" smtClean="0">
                          <a:solidFill>
                            <a:srgbClr val="000000"/>
                          </a:solidFill>
                          <a:latin typeface="Minion Pro" pitchFamily="18" charset="0"/>
                        </a:rPr>
                        <a:t>Great Design.</a:t>
                      </a:r>
                      <a:endParaRPr lang="en-US" sz="4000" dirty="0">
                        <a:solidFill>
                          <a:srgbClr val="000000"/>
                        </a:solidFill>
                        <a:latin typeface="Minion Pro" pitchFamily="18" charset="0"/>
                      </a:endParaRPr>
                    </a:p>
                  </a:txBody>
                  <a:tcPr anchor="ctr">
                    <a:noFill/>
                  </a:tcPr>
                </a:tc>
              </a:tr>
            </a:tbl>
          </a:graphicData>
        </a:graphic>
      </p:graphicFrame>
      <p:graphicFrame>
        <p:nvGraphicFramePr>
          <p:cNvPr id="7" name="Table 6"/>
          <p:cNvGraphicFramePr>
            <a:graphicFrameLocks noGrp="1"/>
          </p:cNvGraphicFramePr>
          <p:nvPr/>
        </p:nvGraphicFramePr>
        <p:xfrm>
          <a:off x="152400" y="742950"/>
          <a:ext cx="5638800" cy="1388533"/>
        </p:xfrm>
        <a:graphic>
          <a:graphicData uri="http://schemas.openxmlformats.org/drawingml/2006/table">
            <a:tbl>
              <a:tblPr firstRow="1" bandRow="1">
                <a:tableStyleId>{5C22544A-7EE6-4342-B048-85BDC9FD1C3A}</a:tableStyleId>
              </a:tblPr>
              <a:tblGrid>
                <a:gridCol w="5638800"/>
              </a:tblGrid>
              <a:tr h="1388533">
                <a:tc>
                  <a:txBody>
                    <a:bodyPr/>
                    <a:lstStyle/>
                    <a:p>
                      <a:pPr algn="r"/>
                      <a:r>
                        <a:rPr lang="en-US" sz="3600" b="0" dirty="0" smtClean="0">
                          <a:solidFill>
                            <a:srgbClr val="000000"/>
                          </a:solidFill>
                          <a:latin typeface="Candara" pitchFamily="34" charset="0"/>
                        </a:rPr>
                        <a:t>I have done</a:t>
                      </a:r>
                      <a:endParaRPr lang="en-US" sz="3600" b="0" dirty="0">
                        <a:solidFill>
                          <a:srgbClr val="000000"/>
                        </a:solidFill>
                        <a:latin typeface="Candara"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nvGraphicFramePr>
        <p:xfrm>
          <a:off x="304800" y="2097617"/>
          <a:ext cx="5638800" cy="1388533"/>
        </p:xfrm>
        <a:graphic>
          <a:graphicData uri="http://schemas.openxmlformats.org/drawingml/2006/table">
            <a:tbl>
              <a:tblPr firstRow="1" bandRow="1">
                <a:tableStyleId>{5C22544A-7EE6-4342-B048-85BDC9FD1C3A}</a:tableStyleId>
              </a:tblPr>
              <a:tblGrid>
                <a:gridCol w="5638800"/>
              </a:tblGrid>
              <a:tr h="1388533">
                <a:tc>
                  <a:txBody>
                    <a:bodyPr/>
                    <a:lstStyle/>
                    <a:p>
                      <a:pPr algn="r"/>
                      <a:r>
                        <a:rPr lang="en-US" sz="3600" b="0" baseline="0" dirty="0" smtClean="0">
                          <a:solidFill>
                            <a:srgbClr val="000000"/>
                          </a:solidFill>
                          <a:latin typeface="Candara" pitchFamily="34" charset="0"/>
                        </a:rPr>
                        <a:t>I have done plenty of</a:t>
                      </a:r>
                      <a:endParaRPr lang="en-US" sz="3600" b="0" dirty="0">
                        <a:solidFill>
                          <a:srgbClr val="000000"/>
                        </a:solidFill>
                        <a:latin typeface="Candara"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nvGraphicFramePr>
        <p:xfrm>
          <a:off x="252984" y="3496649"/>
          <a:ext cx="5638800" cy="1388533"/>
        </p:xfrm>
        <a:graphic>
          <a:graphicData uri="http://schemas.openxmlformats.org/drawingml/2006/table">
            <a:tbl>
              <a:tblPr firstRow="1" bandRow="1">
                <a:tableStyleId>{5C22544A-7EE6-4342-B048-85BDC9FD1C3A}</a:tableStyleId>
              </a:tblPr>
              <a:tblGrid>
                <a:gridCol w="5638800"/>
              </a:tblGrid>
              <a:tr h="1388533">
                <a:tc>
                  <a:txBody>
                    <a:bodyPr/>
                    <a:lstStyle/>
                    <a:p>
                      <a:pPr algn="r"/>
                      <a:r>
                        <a:rPr lang="en-US" sz="3600" b="0" dirty="0" smtClean="0">
                          <a:solidFill>
                            <a:srgbClr val="000000"/>
                          </a:solidFill>
                          <a:latin typeface="Candara" pitchFamily="34" charset="0"/>
                        </a:rPr>
                        <a:t>I always</a:t>
                      </a:r>
                      <a:r>
                        <a:rPr lang="en-US" sz="3600" b="0" baseline="0" dirty="0" smtClean="0">
                          <a:solidFill>
                            <a:srgbClr val="000000"/>
                          </a:solidFill>
                          <a:latin typeface="Candara" pitchFamily="34" charset="0"/>
                        </a:rPr>
                        <a:t> want to do</a:t>
                      </a:r>
                      <a:endParaRPr lang="en-US" sz="3600" b="0" dirty="0">
                        <a:solidFill>
                          <a:srgbClr val="000000"/>
                        </a:solidFill>
                        <a:latin typeface="Candar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809750"/>
            <a:ext cx="9144000" cy="2438400"/>
          </a:xfrm>
          <a:prstGeom prst="rect">
            <a:avLst/>
          </a:prstGeom>
        </p:spPr>
        <p:txBody>
          <a:bodyPr/>
          <a:lstStyle/>
          <a:p>
            <a:pPr algn="ctr">
              <a:buNone/>
            </a:pPr>
            <a:r>
              <a:rPr lang="en-US" dirty="0" smtClean="0"/>
              <a:t>Do you?</a:t>
            </a:r>
            <a:endParaRPr lang="en-US"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30695" y="813974"/>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r>
                        <a:rPr lang="en-US" sz="3600" b="0" dirty="0" smtClean="0">
                          <a:solidFill>
                            <a:srgbClr val="000000"/>
                          </a:solidFill>
                          <a:latin typeface="Candara" pitchFamily="34" charset="0"/>
                        </a:rPr>
                        <a:t>is familiar.</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2971800" y="810045"/>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is exciting.</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71800" y="819150"/>
          <a:ext cx="5791200" cy="4165599"/>
        </p:xfrm>
        <a:graphic>
          <a:graphicData uri="http://schemas.openxmlformats.org/drawingml/2006/table">
            <a:tbl>
              <a:tblPr firstRow="1" bandRow="1">
                <a:tableStyleId>{5C22544A-7EE6-4342-B048-85BDC9FD1C3A}</a:tableStyleId>
              </a:tblPr>
              <a:tblGrid>
                <a:gridCol w="57912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is</a:t>
                      </a:r>
                      <a:r>
                        <a:rPr lang="en-US" sz="3600" b="0" baseline="0" dirty="0" smtClean="0">
                          <a:solidFill>
                            <a:srgbClr val="000000"/>
                          </a:solidFill>
                          <a:latin typeface="Candara" pitchFamily="34" charset="0"/>
                        </a:rPr>
                        <a:t> boring.</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18972" y="815486"/>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r>
                        <a:rPr lang="en-US" sz="3600" b="0" dirty="0" smtClean="0">
                          <a:solidFill>
                            <a:srgbClr val="000000"/>
                          </a:solidFill>
                          <a:latin typeface="Candara" pitchFamily="34" charset="0"/>
                        </a:rPr>
                        <a:t>embraces human nature.</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2971800" y="819150"/>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exploits</a:t>
                      </a:r>
                      <a:r>
                        <a:rPr lang="en-US" sz="3600" b="0" baseline="0" dirty="0" smtClean="0">
                          <a:solidFill>
                            <a:srgbClr val="000000"/>
                          </a:solidFill>
                          <a:latin typeface="Candara" pitchFamily="34" charset="0"/>
                        </a:rPr>
                        <a:t> human nature.</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71800" y="819150"/>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is humane and humanistic.</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18972" y="811678"/>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r>
                        <a:rPr lang="en-US" sz="3600" b="0" dirty="0" smtClean="0">
                          <a:solidFill>
                            <a:srgbClr val="000000"/>
                          </a:solidFill>
                          <a:latin typeface="Candara" pitchFamily="34" charset="0"/>
                        </a:rPr>
                        <a:t>guides.</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2971800" y="819150"/>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controls</a:t>
                      </a:r>
                      <a:r>
                        <a:rPr lang="en-US" sz="3600" b="0" baseline="0" dirty="0" smtClean="0">
                          <a:solidFill>
                            <a:srgbClr val="000000"/>
                          </a:solidFill>
                          <a:latin typeface="Candara" pitchFamily="34" charset="0"/>
                        </a:rPr>
                        <a:t>.</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71800" y="837438"/>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invites.</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18972" y="806843"/>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r>
                        <a:rPr lang="en-US" sz="3600" b="0" dirty="0" smtClean="0">
                          <a:solidFill>
                            <a:srgbClr val="000000"/>
                          </a:solidFill>
                          <a:latin typeface="Candara" pitchFamily="34" charset="0"/>
                        </a:rPr>
                        <a:t>drives</a:t>
                      </a:r>
                      <a:r>
                        <a:rPr lang="en-US" sz="3600" b="0" baseline="0" dirty="0" smtClean="0">
                          <a:solidFill>
                            <a:srgbClr val="000000"/>
                          </a:solidFill>
                          <a:latin typeface="Candara" pitchFamily="34" charset="0"/>
                        </a:rPr>
                        <a:t> habit</a:t>
                      </a:r>
                      <a:r>
                        <a:rPr lang="en-US" sz="3600" b="0" dirty="0" smtClean="0">
                          <a:solidFill>
                            <a:srgbClr val="000000"/>
                          </a:solidFill>
                          <a:latin typeface="Candara" pitchFamily="34" charset="0"/>
                        </a:rPr>
                        <a:t>.</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2954547" y="827298"/>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r>
                        <a:rPr lang="en-US" sz="3600" b="0" baseline="0" dirty="0" smtClean="0">
                          <a:solidFill>
                            <a:srgbClr val="000000"/>
                          </a:solidFill>
                          <a:latin typeface="Candara" pitchFamily="34" charset="0"/>
                        </a:rPr>
                        <a:t>drives frustration.</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47359" y="820185"/>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drives</a:t>
                      </a:r>
                      <a:r>
                        <a:rPr lang="en-US" sz="3600" b="0" baseline="0" dirty="0" smtClean="0">
                          <a:solidFill>
                            <a:srgbClr val="000000"/>
                          </a:solidFill>
                          <a:latin typeface="Candara" pitchFamily="34" charset="0"/>
                        </a:rPr>
                        <a:t> passion</a:t>
                      </a:r>
                      <a:r>
                        <a:rPr lang="en-US" sz="3600" b="0" dirty="0" smtClean="0">
                          <a:solidFill>
                            <a:srgbClr val="000000"/>
                          </a:solidFill>
                          <a:latin typeface="Candara" pitchFamily="34" charset="0"/>
                        </a:rPr>
                        <a:t>.</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18972" y="816270"/>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r>
                        <a:rPr lang="en-US" sz="3600" b="0" dirty="0" smtClean="0">
                          <a:solidFill>
                            <a:srgbClr val="000000"/>
                          </a:solidFill>
                          <a:latin typeface="Candara" pitchFamily="34" charset="0"/>
                        </a:rPr>
                        <a:t>teaches.</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3048000" y="844551"/>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r>
                        <a:rPr lang="en-US" sz="3600" b="0" baseline="0" dirty="0" smtClean="0">
                          <a:solidFill>
                            <a:srgbClr val="000000"/>
                          </a:solidFill>
                          <a:latin typeface="Candara" pitchFamily="34" charset="0"/>
                        </a:rPr>
                        <a:t>lectures.</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71800" y="837438"/>
          <a:ext cx="5715000" cy="4165599"/>
        </p:xfrm>
        <a:graphic>
          <a:graphicData uri="http://schemas.openxmlformats.org/drawingml/2006/table">
            <a:tbl>
              <a:tblPr firstRow="1" bandRow="1">
                <a:tableStyleId>{5C22544A-7EE6-4342-B048-85BDC9FD1C3A}</a:tableStyleId>
              </a:tblPr>
              <a:tblGrid>
                <a:gridCol w="5715000"/>
              </a:tblGrid>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88533">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88533">
                <a:tc>
                  <a:txBody>
                    <a:bodyPr/>
                    <a:lstStyle/>
                    <a:p>
                      <a:pPr algn="l"/>
                      <a:r>
                        <a:rPr lang="en-US" sz="3600" b="0" dirty="0" smtClean="0">
                          <a:solidFill>
                            <a:srgbClr val="000000"/>
                          </a:solidFill>
                          <a:latin typeface="Candara" pitchFamily="34" charset="0"/>
                        </a:rPr>
                        <a:t>has</a:t>
                      </a:r>
                      <a:r>
                        <a:rPr lang="en-US" sz="3600" b="0" baseline="0" dirty="0" smtClean="0">
                          <a:solidFill>
                            <a:srgbClr val="000000"/>
                          </a:solidFill>
                          <a:latin typeface="Candara" pitchFamily="34" charset="0"/>
                        </a:rPr>
                        <a:t> you teach yourself</a:t>
                      </a:r>
                      <a:r>
                        <a:rPr lang="en-US" sz="3600" b="0" dirty="0" smtClean="0">
                          <a:solidFill>
                            <a:srgbClr val="000000"/>
                          </a:solidFill>
                          <a:latin typeface="Candara" pitchFamily="34" charset="0"/>
                        </a:rPr>
                        <a:t>.</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28399" y="819150"/>
          <a:ext cx="5715000" cy="4114800"/>
        </p:xfrm>
        <a:graphic>
          <a:graphicData uri="http://schemas.openxmlformats.org/drawingml/2006/table">
            <a:tbl>
              <a:tblPr firstRow="1" bandRow="1">
                <a:tableStyleId>{5C22544A-7EE6-4342-B048-85BDC9FD1C3A}</a:tableStyleId>
              </a:tblPr>
              <a:tblGrid>
                <a:gridCol w="5715000"/>
              </a:tblGrid>
              <a:tr h="1395670">
                <a:tc>
                  <a:txBody>
                    <a:bodyPr/>
                    <a:lstStyle/>
                    <a:p>
                      <a:pPr algn="l"/>
                      <a:r>
                        <a:rPr lang="en-US" sz="3600" b="0" dirty="0" smtClean="0">
                          <a:solidFill>
                            <a:srgbClr val="000000"/>
                          </a:solidFill>
                          <a:latin typeface="Candara" pitchFamily="34" charset="0"/>
                        </a:rPr>
                        <a:t>is</a:t>
                      </a:r>
                      <a:r>
                        <a:rPr lang="en-US" sz="3600" b="0" baseline="0" dirty="0" smtClean="0">
                          <a:solidFill>
                            <a:srgbClr val="000000"/>
                          </a:solidFill>
                          <a:latin typeface="Candara" pitchFamily="34" charset="0"/>
                        </a:rPr>
                        <a:t> invisible</a:t>
                      </a:r>
                      <a:r>
                        <a:rPr lang="en-US" sz="3600" b="0" dirty="0" smtClean="0">
                          <a:solidFill>
                            <a:srgbClr val="000000"/>
                          </a:solidFill>
                          <a:latin typeface="Candara" pitchFamily="34" charset="0"/>
                        </a:rPr>
                        <a:t>.</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59565">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59565">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2971800" y="819150"/>
          <a:ext cx="5715000" cy="4114800"/>
        </p:xfrm>
        <a:graphic>
          <a:graphicData uri="http://schemas.openxmlformats.org/drawingml/2006/table">
            <a:tbl>
              <a:tblPr firstRow="1" bandRow="1">
                <a:tableStyleId>{5C22544A-7EE6-4342-B048-85BDC9FD1C3A}</a:tableStyleId>
              </a:tblPr>
              <a:tblGrid>
                <a:gridCol w="5715000"/>
              </a:tblGrid>
              <a:tr h="1395670">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59565">
                <a:tc>
                  <a:txBody>
                    <a:bodyPr/>
                    <a:lstStyle/>
                    <a:p>
                      <a:pPr algn="l"/>
                      <a:r>
                        <a:rPr lang="en-US" sz="3600" b="0" baseline="0" dirty="0" smtClean="0">
                          <a:solidFill>
                            <a:srgbClr val="000000"/>
                          </a:solidFill>
                          <a:latin typeface="Candara" pitchFamily="34" charset="0"/>
                        </a:rPr>
                        <a:t>calls attention to itself.</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59565">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53512" y="858774"/>
          <a:ext cx="5715000" cy="4114800"/>
        </p:xfrm>
        <a:graphic>
          <a:graphicData uri="http://schemas.openxmlformats.org/drawingml/2006/table">
            <a:tbl>
              <a:tblPr firstRow="1" bandRow="1">
                <a:tableStyleId>{5C22544A-7EE6-4342-B048-85BDC9FD1C3A}</a:tableStyleId>
              </a:tblPr>
              <a:tblGrid>
                <a:gridCol w="5715000"/>
              </a:tblGrid>
              <a:tr h="1395670">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59565">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59565">
                <a:tc>
                  <a:txBody>
                    <a:bodyPr/>
                    <a:lstStyle/>
                    <a:p>
                      <a:pPr algn="l"/>
                      <a:r>
                        <a:rPr lang="en-US" sz="3600" b="0" dirty="0" smtClean="0">
                          <a:solidFill>
                            <a:srgbClr val="000000"/>
                          </a:solidFill>
                          <a:latin typeface="Candara" pitchFamily="34" charset="0"/>
                        </a:rPr>
                        <a:t>calls attention</a:t>
                      </a:r>
                      <a:r>
                        <a:rPr lang="en-US" sz="3600" b="0" baseline="0" dirty="0" smtClean="0">
                          <a:solidFill>
                            <a:srgbClr val="000000"/>
                          </a:solidFill>
                          <a:latin typeface="Candara" pitchFamily="34" charset="0"/>
                        </a:rPr>
                        <a:t> to your capabilities</a:t>
                      </a:r>
                      <a:r>
                        <a:rPr lang="en-US" sz="3600" b="0" dirty="0" smtClean="0">
                          <a:solidFill>
                            <a:srgbClr val="000000"/>
                          </a:solidFill>
                          <a:latin typeface="Candara" pitchFamily="34" charset="0"/>
                        </a:rPr>
                        <a:t>.</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90654" y="800296"/>
          <a:ext cx="5972628" cy="4104590"/>
        </p:xfrm>
        <a:graphic>
          <a:graphicData uri="http://schemas.openxmlformats.org/drawingml/2006/table">
            <a:tbl>
              <a:tblPr firstRow="1" bandRow="1">
                <a:tableStyleId>{5C22544A-7EE6-4342-B048-85BDC9FD1C3A}</a:tableStyleId>
              </a:tblPr>
              <a:tblGrid>
                <a:gridCol w="5972628"/>
              </a:tblGrid>
              <a:tr h="1411757">
                <a:tc>
                  <a:txBody>
                    <a:bodyPr/>
                    <a:lstStyle/>
                    <a:p>
                      <a:pPr algn="l"/>
                      <a:r>
                        <a:rPr lang="en-US" sz="3600" b="0" dirty="0" smtClean="0">
                          <a:solidFill>
                            <a:srgbClr val="000000"/>
                          </a:solidFill>
                          <a:latin typeface="Candara" pitchFamily="34" charset="0"/>
                        </a:rPr>
                        <a:t>celebrates accomplishments.</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91829">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01004">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3018972" y="819150"/>
          <a:ext cx="5972628" cy="4104590"/>
        </p:xfrm>
        <a:graphic>
          <a:graphicData uri="http://schemas.openxmlformats.org/drawingml/2006/table">
            <a:tbl>
              <a:tblPr firstRow="1" bandRow="1">
                <a:tableStyleId>{5C22544A-7EE6-4342-B048-85BDC9FD1C3A}</a:tableStyleId>
              </a:tblPr>
              <a:tblGrid>
                <a:gridCol w="5972628"/>
              </a:tblGrid>
              <a:tr h="1411757">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91829">
                <a:tc>
                  <a:txBody>
                    <a:bodyPr/>
                    <a:lstStyle/>
                    <a:p>
                      <a:pPr algn="l"/>
                      <a:r>
                        <a:rPr lang="en-US" sz="3600" b="0" baseline="0" dirty="0" smtClean="0">
                          <a:solidFill>
                            <a:srgbClr val="000000"/>
                          </a:solidFill>
                          <a:latin typeface="Candara" pitchFamily="34" charset="0"/>
                        </a:rPr>
                        <a:t>loudly celebrates minor accomplishments.</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01004">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71800" y="811072"/>
          <a:ext cx="5972628" cy="4104590"/>
        </p:xfrm>
        <a:graphic>
          <a:graphicData uri="http://schemas.openxmlformats.org/drawingml/2006/table">
            <a:tbl>
              <a:tblPr firstRow="1" bandRow="1">
                <a:tableStyleId>{5C22544A-7EE6-4342-B048-85BDC9FD1C3A}</a:tableStyleId>
              </a:tblPr>
              <a:tblGrid>
                <a:gridCol w="5972628"/>
              </a:tblGrid>
              <a:tr h="1411757">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91829">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01004">
                <a:tc>
                  <a:txBody>
                    <a:bodyPr/>
                    <a:lstStyle/>
                    <a:p>
                      <a:pPr algn="l"/>
                      <a:r>
                        <a:rPr lang="en-US" sz="3600" b="0" dirty="0" smtClean="0">
                          <a:solidFill>
                            <a:srgbClr val="000000"/>
                          </a:solidFill>
                          <a:latin typeface="Candara" pitchFamily="34" charset="0"/>
                        </a:rPr>
                        <a:t>enables accomplishments.</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0" y="819150"/>
          <a:ext cx="5715000" cy="4007614"/>
        </p:xfrm>
        <a:graphic>
          <a:graphicData uri="http://schemas.openxmlformats.org/drawingml/2006/table">
            <a:tbl>
              <a:tblPr firstRow="1" bandRow="1">
                <a:tableStyleId>{5C22544A-7EE6-4342-B048-85BDC9FD1C3A}</a:tableStyleId>
              </a:tblPr>
              <a:tblGrid>
                <a:gridCol w="5715000"/>
              </a:tblGrid>
              <a:tr h="1399881">
                <a:tc>
                  <a:txBody>
                    <a:bodyPr/>
                    <a:lstStyle/>
                    <a:p>
                      <a:pPr algn="l"/>
                      <a:r>
                        <a:rPr lang="en-US" sz="3600" b="0" dirty="0" smtClean="0">
                          <a:solidFill>
                            <a:srgbClr val="000000"/>
                          </a:solidFill>
                          <a:latin typeface="Candara" pitchFamily="34" charset="0"/>
                        </a:rPr>
                        <a:t>does</a:t>
                      </a:r>
                      <a:r>
                        <a:rPr lang="en-US" sz="3600" b="0" baseline="0" dirty="0" smtClean="0">
                          <a:solidFill>
                            <a:srgbClr val="000000"/>
                          </a:solidFill>
                          <a:latin typeface="Candara" pitchFamily="34" charset="0"/>
                        </a:rPr>
                        <a:t> what the user wanted</a:t>
                      </a:r>
                      <a:r>
                        <a:rPr lang="en-US" sz="3600" b="0" dirty="0" smtClean="0">
                          <a:solidFill>
                            <a:srgbClr val="000000"/>
                          </a:solidFill>
                          <a:latin typeface="Candara" pitchFamily="34" charset="0"/>
                        </a:rPr>
                        <a:t>.</a:t>
                      </a:r>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0">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2361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nvGraphicFramePr>
        <p:xfrm>
          <a:off x="2971800" y="831848"/>
          <a:ext cx="5715000" cy="4007614"/>
        </p:xfrm>
        <a:graphic>
          <a:graphicData uri="http://schemas.openxmlformats.org/drawingml/2006/table">
            <a:tbl>
              <a:tblPr firstRow="1" bandRow="1">
                <a:tableStyleId>{5C22544A-7EE6-4342-B048-85BDC9FD1C3A}</a:tableStyleId>
              </a:tblPr>
              <a:tblGrid>
                <a:gridCol w="5715000"/>
              </a:tblGrid>
              <a:tr h="1399881">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0">
                <a:tc>
                  <a:txBody>
                    <a:bodyPr/>
                    <a:lstStyle/>
                    <a:p>
                      <a:pPr algn="l"/>
                      <a:r>
                        <a:rPr lang="en-US" sz="3600" b="0" baseline="0" dirty="0" smtClean="0">
                          <a:solidFill>
                            <a:srgbClr val="000000"/>
                          </a:solidFill>
                          <a:latin typeface="Candara" pitchFamily="34" charset="0"/>
                        </a:rPr>
                        <a:t>does what the designer wanted.</a:t>
                      </a:r>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236133">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2954547" y="836403"/>
          <a:ext cx="5715000" cy="4007614"/>
        </p:xfrm>
        <a:graphic>
          <a:graphicData uri="http://schemas.openxmlformats.org/drawingml/2006/table">
            <a:tbl>
              <a:tblPr firstRow="1" bandRow="1">
                <a:tableStyleId>{5C22544A-7EE6-4342-B048-85BDC9FD1C3A}</a:tableStyleId>
              </a:tblPr>
              <a:tblGrid>
                <a:gridCol w="5715000"/>
              </a:tblGrid>
              <a:tr h="1399881">
                <a:tc>
                  <a:txBody>
                    <a:bodyPr/>
                    <a:lstStyle/>
                    <a:p>
                      <a:pPr algn="l"/>
                      <a:endParaRPr lang="en-US" sz="3600" b="0" dirty="0">
                        <a:solidFill>
                          <a:srgbClr val="000000"/>
                        </a:solidFill>
                        <a:latin typeface="Candara"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0">
                <a:tc>
                  <a:txBody>
                    <a:bodyPr/>
                    <a:lstStyle/>
                    <a:p>
                      <a:pPr algn="l"/>
                      <a:endParaRPr lang="en-US" sz="3600" b="0" dirty="0">
                        <a:solidFill>
                          <a:srgbClr val="000000"/>
                        </a:solidFill>
                        <a:latin typeface="Candara"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236133">
                <a:tc>
                  <a:txBody>
                    <a:bodyPr/>
                    <a:lstStyle/>
                    <a:p>
                      <a:pPr algn="l"/>
                      <a:r>
                        <a:rPr lang="en-US" sz="3600" b="0" dirty="0" smtClean="0">
                          <a:solidFill>
                            <a:srgbClr val="000000"/>
                          </a:solidFill>
                          <a:latin typeface="Candara" pitchFamily="34" charset="0"/>
                        </a:rPr>
                        <a:t>does what the user didn’t know they needed.</a:t>
                      </a:r>
                      <a:endParaRPr lang="en-US" sz="3600" b="0" dirty="0">
                        <a:solidFill>
                          <a:srgbClr val="000000"/>
                        </a:solidFill>
                        <a:latin typeface="Candar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1673</TotalTime>
  <Words>3399</Words>
  <Application>Microsoft Macintosh PowerPoint</Application>
  <PresentationFormat>On-screen Show (16:9)</PresentationFormat>
  <Paragraphs>160</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Edwardian Script ITC</vt:lpstr>
      <vt:lpstr>Comic Sans MS</vt:lpstr>
      <vt:lpstr>Minion Pro</vt:lpstr>
      <vt:lpstr>Candara</vt:lpstr>
      <vt:lpstr>ヒラギノ角ゴ Pro W3</vt:lpstr>
      <vt:lpstr>Verdana</vt:lpstr>
      <vt:lpstr>Wingdings</vt:lpstr>
      <vt:lpstr>Recommending A Strategy</vt:lpstr>
      <vt:lpstr>Raph Koster, VP of Creative Design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CMP Media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 2005</dc:title>
  <dc:creator>Raph Koster</dc:creator>
  <cp:lastModifiedBy>0wner</cp:lastModifiedBy>
  <cp:revision>142</cp:revision>
  <cp:lastPrinted>1904-01-01T00:00:00Z</cp:lastPrinted>
  <dcterms:created xsi:type="dcterms:W3CDTF">2011-01-18T22:56:43Z</dcterms:created>
  <dcterms:modified xsi:type="dcterms:W3CDTF">2012-03-09T18:27:38Z</dcterms:modified>
</cp:coreProperties>
</file>